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5.xml" ContentType="application/inkml+xml"/>
  <Override PartName="/ppt/notesSlides/notesSlide22.xml" ContentType="application/vnd.openxmlformats-officedocument.presentationml.notesSlide+xml"/>
  <Override PartName="/ppt/ink/ink6.xml" ContentType="application/inkml+xml"/>
  <Override PartName="/ppt/notesSlides/notesSlide23.xml" ContentType="application/vnd.openxmlformats-officedocument.presentationml.notesSlide+xml"/>
  <Override PartName="/ppt/ink/ink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6"/>
  </p:notesMasterIdLst>
  <p:handoutMasterIdLst>
    <p:handoutMasterId r:id="rId57"/>
  </p:handoutMasterIdLst>
  <p:sldIdLst>
    <p:sldId id="260" r:id="rId5"/>
    <p:sldId id="671" r:id="rId6"/>
    <p:sldId id="672" r:id="rId7"/>
    <p:sldId id="319" r:id="rId8"/>
    <p:sldId id="261" r:id="rId9"/>
    <p:sldId id="673" r:id="rId10"/>
    <p:sldId id="264" r:id="rId11"/>
    <p:sldId id="300" r:id="rId12"/>
    <p:sldId id="265" r:id="rId13"/>
    <p:sldId id="266" r:id="rId14"/>
    <p:sldId id="269" r:id="rId15"/>
    <p:sldId id="301" r:id="rId16"/>
    <p:sldId id="302" r:id="rId17"/>
    <p:sldId id="303" r:id="rId18"/>
    <p:sldId id="304" r:id="rId19"/>
    <p:sldId id="305" r:id="rId20"/>
    <p:sldId id="275" r:id="rId21"/>
    <p:sldId id="276" r:id="rId22"/>
    <p:sldId id="312" r:id="rId23"/>
    <p:sldId id="277" r:id="rId24"/>
    <p:sldId id="278" r:id="rId25"/>
    <p:sldId id="313" r:id="rId26"/>
    <p:sldId id="279" r:id="rId27"/>
    <p:sldId id="280" r:id="rId28"/>
    <p:sldId id="314" r:id="rId29"/>
    <p:sldId id="281" r:id="rId30"/>
    <p:sldId id="306" r:id="rId31"/>
    <p:sldId id="315" r:id="rId32"/>
    <p:sldId id="307" r:id="rId33"/>
    <p:sldId id="308" r:id="rId34"/>
    <p:sldId id="316" r:id="rId35"/>
    <p:sldId id="285" r:id="rId36"/>
    <p:sldId id="267" r:id="rId37"/>
    <p:sldId id="286" r:id="rId38"/>
    <p:sldId id="287" r:id="rId39"/>
    <p:sldId id="288" r:id="rId40"/>
    <p:sldId id="289" r:id="rId41"/>
    <p:sldId id="291" r:id="rId42"/>
    <p:sldId id="290" r:id="rId43"/>
    <p:sldId id="292" r:id="rId44"/>
    <p:sldId id="293" r:id="rId45"/>
    <p:sldId id="674" r:id="rId46"/>
    <p:sldId id="675" r:id="rId47"/>
    <p:sldId id="295" r:id="rId48"/>
    <p:sldId id="309" r:id="rId49"/>
    <p:sldId id="297" r:id="rId50"/>
    <p:sldId id="310" r:id="rId51"/>
    <p:sldId id="323" r:id="rId52"/>
    <p:sldId id="311" r:id="rId53"/>
    <p:sldId id="259" r:id="rId54"/>
    <p:sldId id="25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920"/>
    <a:srgbClr val="83A2CA"/>
    <a:srgbClr val="73A4CC"/>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0" autoAdjust="0"/>
    <p:restoredTop sz="86432" autoAdjust="0"/>
  </p:normalViewPr>
  <p:slideViewPr>
    <p:cSldViewPr snapToGrid="0" snapToObjects="1">
      <p:cViewPr varScale="1">
        <p:scale>
          <a:sx n="88" d="100"/>
          <a:sy n="88" d="100"/>
        </p:scale>
        <p:origin x="544"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C7C60-7ADB-46AC-81BB-A9C7D709081C}" type="doc">
      <dgm:prSet loTypeId="urn:microsoft.com/office/officeart/2005/8/layout/matrix3" loCatId="matrix" qsTypeId="urn:microsoft.com/office/officeart/2005/8/quickstyle/simple3" qsCatId="simple" csTypeId="urn:microsoft.com/office/officeart/2005/8/colors/colorful5" csCatId="colorful" phldr="1"/>
      <dgm:spPr/>
      <dgm:t>
        <a:bodyPr/>
        <a:lstStyle/>
        <a:p>
          <a:endParaRPr lang="en-US"/>
        </a:p>
      </dgm:t>
    </dgm:pt>
    <dgm:pt modelId="{EB3CFE3D-4D5E-4B5A-AB9B-BE502C1F1A98}">
      <dgm:prSet custT="1"/>
      <dgm:spPr/>
      <dgm:t>
        <a:bodyPr/>
        <a:lstStyle/>
        <a:p>
          <a:r>
            <a:rPr lang="en-US" sz="2400" dirty="0">
              <a:latin typeface="Arial" panose="020B0604020202020204" pitchFamily="34" charset="0"/>
              <a:cs typeface="Arial" panose="020B0604020202020204" pitchFamily="34" charset="0"/>
            </a:rPr>
            <a:t>Introduces the topic</a:t>
          </a:r>
        </a:p>
      </dgm:t>
      <dgm:extLst>
        <a:ext uri="{E40237B7-FDA0-4F09-8148-C483321AD2D9}">
          <dgm14:cNvPr xmlns:dgm14="http://schemas.microsoft.com/office/drawing/2010/diagram" id="0" name="" descr="Light Blue Box"/>
        </a:ext>
      </dgm:extLst>
    </dgm:pt>
    <dgm:pt modelId="{621ACF4F-AA5D-44CD-94B9-77D424667A01}" type="parTrans" cxnId="{18AD9833-A535-4B3A-B842-C63EC47ABAF5}">
      <dgm:prSet/>
      <dgm:spPr/>
      <dgm:t>
        <a:bodyPr/>
        <a:lstStyle/>
        <a:p>
          <a:endParaRPr lang="en-US"/>
        </a:p>
      </dgm:t>
    </dgm:pt>
    <dgm:pt modelId="{F525A0AB-B1F1-496C-96BB-891B7C533DA5}" type="sibTrans" cxnId="{18AD9833-A535-4B3A-B842-C63EC47ABAF5}">
      <dgm:prSet/>
      <dgm:spPr/>
      <dgm:t>
        <a:bodyPr/>
        <a:lstStyle/>
        <a:p>
          <a:endParaRPr lang="en-US"/>
        </a:p>
      </dgm:t>
    </dgm:pt>
    <dgm:pt modelId="{0B199466-2FB8-414E-AF59-08B684E0B78F}">
      <dgm:prSet custT="1"/>
      <dgm:spPr/>
      <dgm:t>
        <a:bodyPr/>
        <a:lstStyle/>
        <a:p>
          <a:r>
            <a:rPr lang="en-US" sz="2400" dirty="0">
              <a:latin typeface="Arial" panose="020B0604020202020204" pitchFamily="34" charset="0"/>
              <a:cs typeface="Arial" panose="020B0604020202020204" pitchFamily="34" charset="0"/>
            </a:rPr>
            <a:t>Gives some background information of the topic</a:t>
          </a:r>
        </a:p>
      </dgm:t>
      <dgm:extLst>
        <a:ext uri="{E40237B7-FDA0-4F09-8148-C483321AD2D9}">
          <dgm14:cNvPr xmlns:dgm14="http://schemas.microsoft.com/office/drawing/2010/diagram" id="0" name="" descr="Light green box"/>
        </a:ext>
      </dgm:extLst>
    </dgm:pt>
    <dgm:pt modelId="{20D9B1CC-2EC4-48F0-8E29-2BAAF9CE7276}" type="parTrans" cxnId="{C4D8D067-39C7-4AF1-BEE7-2019F9CF7C08}">
      <dgm:prSet/>
      <dgm:spPr/>
      <dgm:t>
        <a:bodyPr/>
        <a:lstStyle/>
        <a:p>
          <a:endParaRPr lang="en-US"/>
        </a:p>
      </dgm:t>
    </dgm:pt>
    <dgm:pt modelId="{EA3CCF69-3163-49DE-8ACA-A4015F4B4440}" type="sibTrans" cxnId="{C4D8D067-39C7-4AF1-BEE7-2019F9CF7C08}">
      <dgm:prSet/>
      <dgm:spPr/>
      <dgm:t>
        <a:bodyPr/>
        <a:lstStyle/>
        <a:p>
          <a:endParaRPr lang="en-US"/>
        </a:p>
      </dgm:t>
    </dgm:pt>
    <dgm:pt modelId="{3F32EB80-2F18-49EB-B6F2-4267A7B47EEC}">
      <dgm:prSet custT="1"/>
      <dgm:spPr/>
      <dgm:t>
        <a:bodyPr/>
        <a:lstStyle/>
        <a:p>
          <a:r>
            <a:rPr lang="en-US" sz="2400" dirty="0">
              <a:latin typeface="Arial" panose="020B0604020202020204" pitchFamily="34" charset="0"/>
              <a:cs typeface="Arial" panose="020B0604020202020204" pitchFamily="34" charset="0"/>
            </a:rPr>
            <a:t>Provides the reader with initial impressions of the argument or explanation</a:t>
          </a:r>
        </a:p>
      </dgm:t>
      <dgm:extLst>
        <a:ext uri="{E40237B7-FDA0-4F09-8148-C483321AD2D9}">
          <dgm14:cNvPr xmlns:dgm14="http://schemas.microsoft.com/office/drawing/2010/diagram" id="0" name="" descr="Light yellow box"/>
        </a:ext>
      </dgm:extLst>
    </dgm:pt>
    <dgm:pt modelId="{8B90C271-971C-4318-8F08-5677B0702F74}" type="parTrans" cxnId="{299AF1DA-F178-4344-AB31-69032920E002}">
      <dgm:prSet/>
      <dgm:spPr/>
      <dgm:t>
        <a:bodyPr/>
        <a:lstStyle/>
        <a:p>
          <a:endParaRPr lang="en-US"/>
        </a:p>
      </dgm:t>
    </dgm:pt>
    <dgm:pt modelId="{95B6CA5D-1504-44CF-B299-75E582712487}" type="sibTrans" cxnId="{299AF1DA-F178-4344-AB31-69032920E002}">
      <dgm:prSet/>
      <dgm:spPr/>
      <dgm:t>
        <a:bodyPr/>
        <a:lstStyle/>
        <a:p>
          <a:endParaRPr lang="en-US"/>
        </a:p>
      </dgm:t>
    </dgm:pt>
    <dgm:pt modelId="{AC3E09A5-EE90-421E-AC77-A29A57717300}">
      <dgm:prSet custT="1"/>
      <dgm:spPr/>
      <dgm:t>
        <a:bodyPr/>
        <a:lstStyle/>
        <a:p>
          <a:r>
            <a:rPr lang="en-US" sz="2400" dirty="0">
              <a:latin typeface="Arial" panose="020B0604020202020204" pitchFamily="34" charset="0"/>
              <a:cs typeface="Arial" panose="020B0604020202020204" pitchFamily="34" charset="0"/>
            </a:rPr>
            <a:t>Includes a thesis statement – usually at the end of the paragraph</a:t>
          </a:r>
        </a:p>
      </dgm:t>
      <dgm:extLst>
        <a:ext uri="{E40237B7-FDA0-4F09-8148-C483321AD2D9}">
          <dgm14:cNvPr xmlns:dgm14="http://schemas.microsoft.com/office/drawing/2010/diagram" id="0" name="" descr="light orange box"/>
        </a:ext>
      </dgm:extLst>
    </dgm:pt>
    <dgm:pt modelId="{389D0B36-FF4C-4045-8B1C-8E69723C972D}" type="parTrans" cxnId="{536AC603-98BB-4BF0-BBD4-0CB3F023088B}">
      <dgm:prSet/>
      <dgm:spPr/>
      <dgm:t>
        <a:bodyPr/>
        <a:lstStyle/>
        <a:p>
          <a:endParaRPr lang="en-US"/>
        </a:p>
      </dgm:t>
    </dgm:pt>
    <dgm:pt modelId="{C8BF2374-5D47-4186-8D40-E345B9B5257F}" type="sibTrans" cxnId="{536AC603-98BB-4BF0-BBD4-0CB3F023088B}">
      <dgm:prSet/>
      <dgm:spPr/>
      <dgm:t>
        <a:bodyPr/>
        <a:lstStyle/>
        <a:p>
          <a:endParaRPr lang="en-US"/>
        </a:p>
      </dgm:t>
    </dgm:pt>
    <dgm:pt modelId="{C21F6AA5-6A66-4816-A583-BE59F832F1D2}" type="pres">
      <dgm:prSet presAssocID="{DD4C7C60-7ADB-46AC-81BB-A9C7D709081C}" presName="matrix" presStyleCnt="0">
        <dgm:presLayoutVars>
          <dgm:chMax val="1"/>
          <dgm:dir/>
          <dgm:resizeHandles val="exact"/>
        </dgm:presLayoutVars>
      </dgm:prSet>
      <dgm:spPr/>
    </dgm:pt>
    <dgm:pt modelId="{40AC399C-A0FB-4701-BCAC-9B60AEC3D98C}" type="pres">
      <dgm:prSet presAssocID="{DD4C7C60-7ADB-46AC-81BB-A9C7D709081C}" presName="diamond" presStyleLbl="bgShp" presStyleIdx="0" presStyleCnt="1"/>
      <dgm:spPr/>
      <dgm:extLst>
        <a:ext uri="{E40237B7-FDA0-4F09-8148-C483321AD2D9}">
          <dgm14:cNvPr xmlns:dgm14="http://schemas.microsoft.com/office/drawing/2010/diagram" id="0" name="" descr="light blue diamond behind boxes"/>
        </a:ext>
      </dgm:extLst>
    </dgm:pt>
    <dgm:pt modelId="{DDBFCBA1-22AC-4419-A358-15174A7C604E}" type="pres">
      <dgm:prSet presAssocID="{DD4C7C60-7ADB-46AC-81BB-A9C7D709081C}" presName="quad1" presStyleLbl="node1" presStyleIdx="0" presStyleCnt="4" custScaleX="108561" custScaleY="121310" custLinFactNeighborX="-6130" custLinFactNeighborY="-8682">
        <dgm:presLayoutVars>
          <dgm:chMax val="0"/>
          <dgm:chPref val="0"/>
          <dgm:bulletEnabled val="1"/>
        </dgm:presLayoutVars>
      </dgm:prSet>
      <dgm:spPr/>
    </dgm:pt>
    <dgm:pt modelId="{9DAF65A5-077A-44D6-B0A8-6343C4AC7389}" type="pres">
      <dgm:prSet presAssocID="{DD4C7C60-7ADB-46AC-81BB-A9C7D709081C}" presName="quad2" presStyleLbl="node1" presStyleIdx="1" presStyleCnt="4" custScaleX="108693" custScaleY="121310" custLinFactNeighborX="6126" custLinFactNeighborY="-9194">
        <dgm:presLayoutVars>
          <dgm:chMax val="0"/>
          <dgm:chPref val="0"/>
          <dgm:bulletEnabled val="1"/>
        </dgm:presLayoutVars>
      </dgm:prSet>
      <dgm:spPr/>
    </dgm:pt>
    <dgm:pt modelId="{5D4F0B73-512C-4D63-8CEA-2E2E840F5235}" type="pres">
      <dgm:prSet presAssocID="{DD4C7C60-7ADB-46AC-81BB-A9C7D709081C}" presName="quad3" presStyleLbl="node1" presStyleIdx="2" presStyleCnt="4" custScaleX="108693" custScaleY="121310" custLinFactNeighborX="-4598" custLinFactNeighborY="13704">
        <dgm:presLayoutVars>
          <dgm:chMax val="0"/>
          <dgm:chPref val="0"/>
          <dgm:bulletEnabled val="1"/>
        </dgm:presLayoutVars>
      </dgm:prSet>
      <dgm:spPr/>
    </dgm:pt>
    <dgm:pt modelId="{4BFE462C-5F69-491A-911F-BF093F774765}" type="pres">
      <dgm:prSet presAssocID="{DD4C7C60-7ADB-46AC-81BB-A9C7D709081C}" presName="quad4" presStyleLbl="node1" presStyleIdx="3" presStyleCnt="4" custScaleX="108693" custScaleY="121310" custLinFactNeighborX="6643" custLinFactNeighborY="13704">
        <dgm:presLayoutVars>
          <dgm:chMax val="0"/>
          <dgm:chPref val="0"/>
          <dgm:bulletEnabled val="1"/>
        </dgm:presLayoutVars>
      </dgm:prSet>
      <dgm:spPr/>
    </dgm:pt>
  </dgm:ptLst>
  <dgm:cxnLst>
    <dgm:cxn modelId="{536AC603-98BB-4BF0-BBD4-0CB3F023088B}" srcId="{DD4C7C60-7ADB-46AC-81BB-A9C7D709081C}" destId="{AC3E09A5-EE90-421E-AC77-A29A57717300}" srcOrd="3" destOrd="0" parTransId="{389D0B36-FF4C-4045-8B1C-8E69723C972D}" sibTransId="{C8BF2374-5D47-4186-8D40-E345B9B5257F}"/>
    <dgm:cxn modelId="{B2317E04-0025-4FDE-88CD-13B27A1070D0}" type="presOf" srcId="{DD4C7C60-7ADB-46AC-81BB-A9C7D709081C}" destId="{C21F6AA5-6A66-4816-A583-BE59F832F1D2}" srcOrd="0" destOrd="0" presId="urn:microsoft.com/office/officeart/2005/8/layout/matrix3"/>
    <dgm:cxn modelId="{18AD9833-A535-4B3A-B842-C63EC47ABAF5}" srcId="{DD4C7C60-7ADB-46AC-81BB-A9C7D709081C}" destId="{EB3CFE3D-4D5E-4B5A-AB9B-BE502C1F1A98}" srcOrd="0" destOrd="0" parTransId="{621ACF4F-AA5D-44CD-94B9-77D424667A01}" sibTransId="{F525A0AB-B1F1-496C-96BB-891B7C533DA5}"/>
    <dgm:cxn modelId="{F7E9DE3C-BCCA-4C72-BA19-8A7A30C491F4}" type="presOf" srcId="{EB3CFE3D-4D5E-4B5A-AB9B-BE502C1F1A98}" destId="{DDBFCBA1-22AC-4419-A358-15174A7C604E}" srcOrd="0" destOrd="0" presId="urn:microsoft.com/office/officeart/2005/8/layout/matrix3"/>
    <dgm:cxn modelId="{C4D8D067-39C7-4AF1-BEE7-2019F9CF7C08}" srcId="{DD4C7C60-7ADB-46AC-81BB-A9C7D709081C}" destId="{0B199466-2FB8-414E-AF59-08B684E0B78F}" srcOrd="1" destOrd="0" parTransId="{20D9B1CC-2EC4-48F0-8E29-2BAAF9CE7276}" sibTransId="{EA3CCF69-3163-49DE-8ACA-A4015F4B4440}"/>
    <dgm:cxn modelId="{5679A8A0-0EA2-49B1-BFB7-6C5776D72B43}" type="presOf" srcId="{3F32EB80-2F18-49EB-B6F2-4267A7B47EEC}" destId="{5D4F0B73-512C-4D63-8CEA-2E2E840F5235}" srcOrd="0" destOrd="0" presId="urn:microsoft.com/office/officeart/2005/8/layout/matrix3"/>
    <dgm:cxn modelId="{299AF1DA-F178-4344-AB31-69032920E002}" srcId="{DD4C7C60-7ADB-46AC-81BB-A9C7D709081C}" destId="{3F32EB80-2F18-49EB-B6F2-4267A7B47EEC}" srcOrd="2" destOrd="0" parTransId="{8B90C271-971C-4318-8F08-5677B0702F74}" sibTransId="{95B6CA5D-1504-44CF-B299-75E582712487}"/>
    <dgm:cxn modelId="{70CFDDFB-AE86-4AC1-AE15-F6B39069556F}" type="presOf" srcId="{0B199466-2FB8-414E-AF59-08B684E0B78F}" destId="{9DAF65A5-077A-44D6-B0A8-6343C4AC7389}" srcOrd="0" destOrd="0" presId="urn:microsoft.com/office/officeart/2005/8/layout/matrix3"/>
    <dgm:cxn modelId="{17999EFF-84C4-4FA4-AA3D-A30A993E9D26}" type="presOf" srcId="{AC3E09A5-EE90-421E-AC77-A29A57717300}" destId="{4BFE462C-5F69-491A-911F-BF093F774765}" srcOrd="0" destOrd="0" presId="urn:microsoft.com/office/officeart/2005/8/layout/matrix3"/>
    <dgm:cxn modelId="{8443325B-3CF8-4DDA-B5FC-7E108BE43B3D}" type="presParOf" srcId="{C21F6AA5-6A66-4816-A583-BE59F832F1D2}" destId="{40AC399C-A0FB-4701-BCAC-9B60AEC3D98C}" srcOrd="0" destOrd="0" presId="urn:microsoft.com/office/officeart/2005/8/layout/matrix3"/>
    <dgm:cxn modelId="{61193CF3-E393-4A9A-BE4F-1344C07C2E43}" type="presParOf" srcId="{C21F6AA5-6A66-4816-A583-BE59F832F1D2}" destId="{DDBFCBA1-22AC-4419-A358-15174A7C604E}" srcOrd="1" destOrd="0" presId="urn:microsoft.com/office/officeart/2005/8/layout/matrix3"/>
    <dgm:cxn modelId="{F9690BC9-6BC5-4EDA-9D41-D2D702808DE9}" type="presParOf" srcId="{C21F6AA5-6A66-4816-A583-BE59F832F1D2}" destId="{9DAF65A5-077A-44D6-B0A8-6343C4AC7389}" srcOrd="2" destOrd="0" presId="urn:microsoft.com/office/officeart/2005/8/layout/matrix3"/>
    <dgm:cxn modelId="{A6BA489A-87F2-41F5-BE4C-472D482C765B}" type="presParOf" srcId="{C21F6AA5-6A66-4816-A583-BE59F832F1D2}" destId="{5D4F0B73-512C-4D63-8CEA-2E2E840F5235}" srcOrd="3" destOrd="0" presId="urn:microsoft.com/office/officeart/2005/8/layout/matrix3"/>
    <dgm:cxn modelId="{166828C3-5F54-4964-85B8-49F79307E162}" type="presParOf" srcId="{C21F6AA5-6A66-4816-A583-BE59F832F1D2}" destId="{4BFE462C-5F69-491A-911F-BF093F77476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C399C-A0FB-4701-BCAC-9B60AEC3D98C}">
      <dsp:nvSpPr>
        <dsp:cNvPr id="0" name=""/>
        <dsp:cNvSpPr/>
      </dsp:nvSpPr>
      <dsp:spPr>
        <a:xfrm>
          <a:off x="2156059" y="0"/>
          <a:ext cx="4831882" cy="4831882"/>
        </a:xfrm>
        <a:prstGeom prst="diamond">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DBFCBA1-22AC-4419-A358-15174A7C604E}">
      <dsp:nvSpPr>
        <dsp:cNvPr id="0" name=""/>
        <dsp:cNvSpPr/>
      </dsp:nvSpPr>
      <dsp:spPr>
        <a:xfrm>
          <a:off x="2418908" y="94635"/>
          <a:ext cx="2045760" cy="228600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Introduces the topic</a:t>
          </a:r>
        </a:p>
      </dsp:txBody>
      <dsp:txXfrm>
        <a:off x="2518774" y="194501"/>
        <a:ext cx="1846028" cy="2086274"/>
      </dsp:txXfrm>
    </dsp:sp>
    <dsp:sp modelId="{9DAF65A5-077A-44D6-B0A8-6343C4AC7389}">
      <dsp:nvSpPr>
        <dsp:cNvPr id="0" name=""/>
        <dsp:cNvSpPr/>
      </dsp:nvSpPr>
      <dsp:spPr>
        <a:xfrm>
          <a:off x="4678011" y="84987"/>
          <a:ext cx="2048247" cy="2286006"/>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Gives some background information of the topic</a:t>
          </a:r>
        </a:p>
      </dsp:txBody>
      <dsp:txXfrm>
        <a:off x="4777998" y="184974"/>
        <a:ext cx="1848273" cy="2086032"/>
      </dsp:txXfrm>
    </dsp:sp>
    <dsp:sp modelId="{5D4F0B73-512C-4D63-8CEA-2E2E840F5235}">
      <dsp:nvSpPr>
        <dsp:cNvPr id="0" name=""/>
        <dsp:cNvSpPr/>
      </dsp:nvSpPr>
      <dsp:spPr>
        <a:xfrm>
          <a:off x="2446534" y="2545875"/>
          <a:ext cx="2048247" cy="2286006"/>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Provides the reader with initial impressions of the argument or explanation</a:t>
          </a:r>
        </a:p>
      </dsp:txBody>
      <dsp:txXfrm>
        <a:off x="2546521" y="2645862"/>
        <a:ext cx="1848273" cy="2086032"/>
      </dsp:txXfrm>
    </dsp:sp>
    <dsp:sp modelId="{4BFE462C-5F69-491A-911F-BF093F774765}">
      <dsp:nvSpPr>
        <dsp:cNvPr id="0" name=""/>
        <dsp:cNvSpPr/>
      </dsp:nvSpPr>
      <dsp:spPr>
        <a:xfrm>
          <a:off x="4687754" y="2545875"/>
          <a:ext cx="2048247" cy="2286006"/>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Includes a thesis statement – usually at the end of the paragraph</a:t>
          </a:r>
        </a:p>
      </dsp:txBody>
      <dsp:txXfrm>
        <a:off x="4787741" y="2645862"/>
        <a:ext cx="1848273" cy="208603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55378-3547-4D9D-B081-9ACBD8AD7AC0}" type="datetimeFigureOut">
              <a:rPr lang="en-US" smtClean="0"/>
              <a:t>1/22/20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D7FA1A-E06B-47C3-A244-6D7FF742991C}" type="slidenum">
              <a:rPr lang="en-US" smtClean="0"/>
              <a:t>‹#›</a:t>
            </a:fld>
            <a:endParaRPr lang="en-US"/>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1.438"/>
    </inkml:context>
    <inkml:brush xml:id="br0">
      <inkml:brushProperty name="width" value="0.05" units="cm"/>
      <inkml:brushProperty name="height" value="0.05" units="cm"/>
      <inkml:brushProperty name="color" value="#FFFFFF"/>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2.335"/>
    </inkml:context>
    <inkml:brush xml:id="br0">
      <inkml:brushProperty name="width" value="0.05" units="cm"/>
      <inkml:brushProperty name="height" value="0.05" units="cm"/>
      <inkml:brushProperty name="color" value="#FFFFFF"/>
      <inkml:brushProperty name="fitToCurve" value="1"/>
    </inkml:brush>
  </inkml:definitions>
  <inkml:trace contextRef="#ctx0" brushRef="#br0">0 25 0,'19'0'31,"59"0"-31,39 0 16,39-20-16,-21 20 16,41 0-16,-2 0 15,-38 0-15,-58 0 16,-39 0-16,-20 0 31,-19 20 32,-39-20-63,-58 19 15,39 0 1,-20 1-16,39-1 15,20-19 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7.568"/>
    </inkml:context>
    <inkml:brush xml:id="br0">
      <inkml:brushProperty name="width" value="0.05" units="cm"/>
      <inkml:brushProperty name="height" value="0.05" units="cm"/>
      <inkml:brushProperty name="color" value="#FFFFFF"/>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6.365"/>
    </inkml:context>
    <inkml:brush xml:id="br0">
      <inkml:brushProperty name="width" value="0.05" units="cm"/>
      <inkml:brushProperty name="height" value="0.05" units="cm"/>
      <inkml:brushProperty name="color" value="#FFFFFF"/>
      <inkml:brushProperty name="fitToCurve" value="1"/>
    </inkml:brush>
  </inkml:definitions>
  <inkml:trace contextRef="#ctx0" brushRef="#br0">13 58 0,'-20'0'203,"40"0"-109,19 0-79,19 0-15,1 0 16,-2 0-16,2 0 16,-20-19-16,0 19 15,-20 0-15,1 0 16,-20-20 78,19 20-79</inkml:trace>
  <inkml:trace contextRef="#ctx0" brushRef="#br0" timeOffset="602">187 0 0</inkml:trace>
  <inkml:trace contextRef="#ctx0" brushRef="#br0" timeOffset="887">110 0 0,'-19'0'94,"-1"0"-94,20 19 16,-19-19-16,-1 0 15</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5:38.969"/>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19 428 0,'0'19'32</inkml:trace>
  <inkml:trace contextRef="#ctx0" brushRef="#br0" timeOffset="19237">19 447 0,'0'20'421,"0"-1"-389,20 1-17,-20-1 1,0 1 15,19-20-31,-19 19 31,0 0 32,0 1-32,0-1 32,0 1-48,0-1 1,0 1 0,0-1 15,0 1-16,0-1-15,0 1 16,0-1-16,0 1 31,19-2-15,-19 2-16,0-1 62,0 1-15,0-1 16,20-19-63,-20 20 15,0-1 17,19-19 46,1 0 47,-20-19-110,0-1 1,0 1-16,19-1 16,-19 1 15,0-1-15,0 2 15,0-2-16,0 1 1,0-1 0,0 1 15,0-1-15,0 1 15,0-1-16,0 1 17,0-1-1,0 1-31,0-1 16,0-18 15,0 18-16,0 1 1,0 38 187,0 1-187,-19-1-16,-1 0 15,20 1-15,-19-20 16,19 19-16,-20 1 16,20-1-1,-19 1 17,19-1-1,0 1-16,-19-20 17,19 19-17,0 1 1,0-1 15,0 1-15,0-2-1,0 2 1,-20-1 0,20 1-1,0-1 1,0 1 31,-19-20 0,19 19-47,19-19 203,1 0-188,-1 0 1,0 0 0,1 0-16,-1 0 15,20 0-15,-19 0 16,19 0 0,-20 0-16,20 0 15,-39-19-15,20 19 16,-2 0-16,2 0 15,-1 0-15,1-20 16,19 20-16,-20 0 16,40 0-16,-20 0 15,-1 0-15,21 0 16,-40 0-16,40 0 16,-40 0-16,40 0 15,-41 0 1,2 0-16,-1 0 15,1 0-15,-1 0 32,1 0-17,-40 20 142,-19-1-142,0-19 1,21 20-1,-2-20 1,1 0 0,-1 19-1,20 1 1,-19-20-16,-20 19 47,19-19-32,20 20-15,-39-20 0,39 19 16,-39 0-16,39 1 16,-19-20-16,0 0 15,-1 19-15,1-19 16,-1 20 0,1-20-16,-1 0 31,20 19 0,-19-19 32,38 0 93,1 0-109,-20-19-32,19 19 1,-19-20-16,0-19 16,20 20-1,-20 0-15,19-1 16,-19 1-16,0-1 15,0 1 1,0-1 0,20 20-1,-20-19 1,0-1-16,0 1 47,0-1-32,0 1 32,0-1-31,0 2 0,0-2-1,19 1 1,-19-1-1,0 1 1,0-1 0,0 1 15,0-1 0,-19 79 172,-20-59-187,39 39-16,-39-20 16,39 19-16,0-18 15,-20-20 1,20 19-16,0 1 15,0-1 32,0 1-31,0-1 0,0 1-1,0-1 1,0 1-1,0-1-15,0 1 63,20-20 93,-1 0-140,1 0-1,-1 0 17,-19-20 30,0 1-46,0-1-1,0 1-15,0-1 16,0 1 0,0-1-16,0 1 15,0-1-15,0-19 16,0 21 15,0-2-15,0 1 15,0-1 0,0 1-15,0-1 15,0 1-15,0-1 15,0 1-15,0-1-1,0 1 1,0-1 31,20 20-32,-20-19 17,0 38 358,0 1-374,0-1 0,-20 1 46,1-20-46,-1 0 31,1 19-32,-1-19 16,1 0-31,-1 0 47,20 20-47,-19-20 47,58 0 125,-20 0-172,20 0 16,-19 0-1,19 0-15,-1 0 16,-18 0-16,-1 0 16,20 0-16,-19 0 15,-1 0 1,1 0-16,-1 0 15,1 0 1,-1 0 0,1 0-1,-2 0 1,2 0 0,-1 0-16,1 0 0,-1 0 15,1 0 1,-1 0-1,-19 19 235,-19-19-234,-40 39-16,40-39 16,-1 20-16,2-1 15,-2-19 1,1 0 0,19 20-1,-20-20 1,1 0-1,-1 18 1,1 2 0,-1-20-1,20 19 1,-19-19-16,19 20 31,19-20 94,20 0-109,0 0-1,-19 0 1,19 0 0,-21 0-16,2 0 15,-1-20-15,20 20 16,0 0 0,-19 0-1,-1 0 1,1 0-1,-1-19 1,1 19 0,-1 0-1,0 0 1,1 0-16,-1 0 16,1 0-1,-20-20 1,19 20-1,1 0 1,-40 0 172,1 39-173,-20-19 1,0-20-1,39 19-15,-19-19 32,19 20-32,-20-1 31,1-19 0,38 0 204,1 0-235,-1 0 15,0 0 1,1 0-1,-1 0-15,1 0 16,-1 0-16,1 0 16,19 0-1,-39-19 1,19 19-16,1 0 31,-1 0-15,0 0-1,20 0-15,0 0 16,-20 0-16,1 0 16,19 0-16,0 0 0,-20 0 31,1 0 31,-1 0-62,0 0 172,-19-20-140,20 20 30,-40 0 141,-18 0-203,18 0 16,-19 0-16,-19-19 15,38 19-15,-38 0 0,19-20 16,1 20 0,38-19-1,-20 19-15,20-20 32,-39 20-17,20 0 16,-1 0-15,20-18 47,39 18 218,-19-20-281,-1 20 15,1-19 1,18 19 0,-19 0-16,-19-20 15,20 20-15,-1 0 47,-19-19-47,20 19 16,-20-20-1,0 1 110,-20 19-78,1 0-31,-58 19-16,38-19 16,0 0-16,0 0 15,19 0-15,-19 0 16,1 0-16,18 0 15,-19 0 1,20 0 0,-20 0 31,58 0 203,1 0-250,-1-19 15,1-1-15,-1 20 16,1 0-1,-1 0-15,-19-19 16,19 19-16,1 0 31,-1 0-15,-19-20 0,20 20 15,-20-19 16,-20 19 296,1 0-296,-20 0 0,20 0 0,57 0 250,-18 0-281,-1 0-1,20 0 16,-19 0-15,-1 0-16,1 0 16,19 19-1,-1-19 17,-38 20-17,19-20-15,1 0 31,-1 0 1,1 0 30,-1 0-31,1 0 16,-59 0 141,-20 0-188,40 0 15,-39 0-15,39 0 16,-20 0-16,0 0 16,19 0-1,1 0-15,-1 0 47,1-20-31,0 20-1,-1 0 1,20-19-16,-19-1 16,-20 1 15,19 0 0,1 19 16,19-20-47,-20 20 16,20-19-16,-19 19 15,-1 0 17,-19 0 14,21 0-30,18-20 0,-20 20-1,1 0 1,19-19 0,-20 19-1,20-20-15,-19 20 16,-1-19 203,20-1-188,0 1 31,0-1-46,20 20 0,-1-19 30,1 19-30,-20-19 0,19 19-16,1 0 31,-2 0-31,2 0 16,-20-20-1,19 20 1,1 0-1,-1 0-15,1 0 32,-1 0-17,1-19 1,-1 19-16,1 0 62,-1 0-15,1 0-31,-1 0 0,0 0-1,1 0 1,-1 0-1,1 0 1,-1 0 0,1 0-1,-1 0 1,1 0 0,-1 0-1,1 0 1,-1 0 31,0 0-32,0 0 1,1 0 0,-1 0 15,1 0-16,-1 0 17,1 0-17,-1 0 1,1 0 46,-1-20-46,1 20 0,-1 0-1,1 0 1,-1 0-16,0 0 31,1 0 0,-1 0-15,1 0 31,-1 0 0,1 0-32,-1 0 1,-19 20 0,20-20-1,-20 19 1,19-19 15,-19 20 0,20-20-15,-20 19-16,19-19 16,0 19-1,-19 1-15,19-20 16,-19 19 0,20 1-1,-1-1 16,1-19-31,-1 20 16,1-1 0,-1-19-16,1 20 15,19-1-15,-20-19 16,-19 20-16,19-1 0,1-19 16,-1 0 15,-19 19-31,20-19 62,-1 0-30,1 0-17,-1 0 1,1 20-1,-1-20 1,1 0 0,-1 0-1,1 0 17,-2 0-32,2 19 15,-1-19-15,1 20 16,-1-20-1,40 0-15,-20 0 16,0 19-16,-1 1 16,-18-20-16,19 0 15,-20 0-15,1 0 16,-1 0-16,1 0 16,-1 0-1,1 0 32,-1 0-16,1 0-15,-2-20-16,21 20 0,-19 0 16,-1-19-1,-19-1 1,0 40 124,-19-20-124,-20 0-16,1 0 16,-1 0-16,-20 0 15,1 0-15,-1 0 16,21 0-16,-21 0 16,20 0-1,20 0-15,-1 0 16,-19 0-1,20 0 1,-1 0-16,2 0 16,-2 0-16,1 0 15,-1 0-15,-19 0 16,-19 0-16,-20 0 16,0 0-16,-19 0 15,0 0-15,19 0 0,20 0 16,0 0-16,-1 0 15,20 0-15,0 0 16,20 0 0,-1 0-1,-19 0 1,20 0 0,0 0-1,0 19 1,-1-19-16,1 0 15,-1 0-15,1 0 16,-1 0 0,1 0-16,38 0 265,1 0-249,-1 0-16,1 0 16,-1 0-16,1 0 15,-1-19-15,-19-1 16,19 20-16,0 0 15,1-19-15,-1 19 32,-19-20-17,0 1 79,0 0-63,0-1-15,0 1 46,0-1-30,0 1-17,20 19 63,-20 19 32,0 1-110,19 19 15,1-20-15,-20 0 16,0 20-16,0-19 16,0-1-16,19 20 15,-19-19 1,20-20 0,-20 19-1,0 1-15,0-1 16,19 1-16,-19-2 15,0 2 48,0-58 124,0 18-171,0 1-16,0-20 16,0 0-16,0 19 15,0-19 1,0 20 0,0-1 15,0 1-16,0 0 1,20 19 0,-20-20-1,0 1 1,0-1-16,0 1 31,0-1-15,0 40 171,0-1-187,0 1 16,0-1-16,0 1 16,0 18-16,0-18 15,0-1 1,19 20-1,1-19-15,-20-1 16,0 1 0,38-1-16,-38 40 31,20-41-31,-1 2 16,-19-1-16,20 1 15,-20-1-15,0 1 31,0-1-31,19-19 32,-19 20-17,20-1 1,-20 1-16,0-1 16,19 1-16,-19-1 15,0-38 141,0-1-156,0 1 16,0-1-16,0 1 16,0-40-16,0 40 15,20-1-15,-20 1 16,0-19-16,0 18 16,0 1-16,0-1 15,19 20 1,-19-19-16,0-1 15,0 1 1,0 38 172,0 1-173,0 19 1,0-20-16,0 19 15,0-18-15,0-1 16,0 1 0,0-1-1,20-19 142,-1 0-95,0 0-31,0 0-15,1 0 0,-1 0-1,1-19 1,-20-1 156,0 1-125,0-1-16,0 2-31,0-2 15,0 1 1,0-1 0,0 1-16,0-1 15,-20 1 1,1-1 0,-1 1-16,20-1 15,-19 1 1,19-1-1,-38 1 1,18 0 0,1 19-16,-1 0 15,1 0-15,-1-20 16,1 1-16,-20 19 16,0-20-1,20 1 1,-20-1 15,19 20-15,1-19-1,-1 19-15,1-20 16,-1 20 0,20-19-16,-39 19 31,39-20-31,-39 1 15,20 0-15,0 19 16,19-20-16,-39 20 16,20-19-1,-1-1 1,1 20-16,-1 0 47,20-19-47,-39 19 15,20 0 1,19-20 0,0 1-1,-20 19 188,20-20-140,20 20-63,-1 0 16,-19-19 15,20 19-16,-1 0 1,-19-20 0,20 20-16,-1-39 15,-19 21 1,20-2 0,-20 1-16,19 19 15,-19-20-15,0 1 31,20 19-31,-20-20 157</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5:38.969"/>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19 428 0,'0'19'32</inkml:trace>
  <inkml:trace contextRef="#ctx0" brushRef="#br0" timeOffset="19237">19 447 0,'0'20'421,"0"-1"-389,20 1-17,-20-1 1,0 1 15,19-20-31,-19 19 31,0 0 32,0 1-32,0-1 32,0 1-48,0-1 1,0 1 0,0-1 15,0 1-16,0-1-15,0 1 16,0-1-16,0 1 31,19-2-15,-19 2-16,0-1 62,0 1-15,0-1 16,20-19-63,-20 20 15,0-1 17,19-19 46,1 0 47,-20-19-110,0-1 1,0 1-16,19-1 16,-19 1 15,0-1-15,0 2 15,0-2-16,0 1 1,0-1 0,0 1 15,0-1-15,0 1 15,0-1-16,0 1 17,0-1-1,0 1-31,0-1 16,0-18 15,0 18-16,0 1 1,0 38 187,0 1-187,-19-1-16,-1 0 15,20 1-15,-19-20 16,19 19-16,-20 1 16,20-1-1,-19 1 17,19-1-1,0 1-16,-19-20 17,19 19-17,0 1 1,0-1 15,0 1-15,0-2-1,0 2 1,-20-1 0,20 1-1,0-1 1,0 1 31,-19-20 0,19 19-47,19-19 203,1 0-188,-1 0 1,0 0 0,1 0-16,-1 0 15,20 0-15,-19 0 16,19 0 0,-20 0-16,20 0 15,-39-19-15,20 19 16,-2 0-16,2 0 15,-1 0-15,1-20 16,19 20-16,-20 0 16,40 0-16,-20 0 15,-1 0-15,21 0 16,-40 0-16,40 0 16,-40 0-16,40 0 15,-41 0 1,2 0-16,-1 0 15,1 0-15,-1 0 32,1 0-17,-40 20 142,-19-1-142,0-19 1,21 20-1,-2-20 1,1 0 0,-1 19-1,20 1 1,-19-20-16,-20 19 47,19-19-32,20 20-15,-39-20 0,39 19 16,-39 0-16,39 1 16,-19-20-16,0 0 15,-1 19-15,1-19 16,-1 20 0,1-20-16,-1 0 31,20 19 0,-19-19 32,38 0 93,1 0-109,-20-19-32,19 19 1,-19-20-16,0-19 16,20 20-1,-20 0-15,19-1 16,-19 1-16,0-1 15,0 1 1,0-1 0,20 20-1,-20-19 1,0-1-16,0 1 47,0-1-32,0 1 32,0-1-31,0 2 0,0-2-1,19 1 1,-19-1-1,0 1 1,0-1 0,0 1 15,0-1 0,-19 79 172,-20-59-187,39 39-16,-39-20 16,39 19-16,0-18 15,-20-20 1,20 19-16,0 1 15,0-1 32,0 1-31,0-1 0,0 1-1,0-1 1,0 1-1,0-1-15,0 1 63,20-20 93,-1 0-140,1 0-1,-1 0 17,-19-20 30,0 1-46,0-1-1,0 1-15,0-1 16,0 1 0,0-1-16,0 1 15,0-1-15,0-19 16,0 21 15,0-2-15,0 1 15,0-1 0,0 1-15,0-1 15,0 1-15,0-1 15,0 1-15,0-1-1,0 1 1,0-1 31,20 20-32,-20-19 17,0 38 358,0 1-374,0-1 0,-20 1 46,1-20-46,-1 0 31,1 19-32,-1-19 16,1 0-31,-1 0 47,20 20-47,-19-20 47,58 0 125,-20 0-172,20 0 16,-19 0-1,19 0-15,-1 0 16,-18 0-16,-1 0 16,20 0-16,-19 0 15,-1 0 1,1 0-16,-1 0 15,1 0 1,-1 0 0,1 0-1,-2 0 1,2 0 0,-1 0-16,1 0 0,-1 0 15,1 0 1,-1 0-1,-19 19 235,-19-19-234,-40 39-16,40-39 16,-1 20-16,2-1 15,-2-19 1,1 0 0,19 20-1,-20-20 1,1 0-1,-1 18 1,1 2 0,-1-20-1,20 19 1,-19-19-16,19 20 31,19-20 94,20 0-109,0 0-1,-19 0 1,19 0 0,-21 0-16,2 0 15,-1-20-15,20 20 16,0 0 0,-19 0-1,-1 0 1,1 0-1,-1-19 1,1 19 0,-1 0-1,0 0 1,1 0-16,-1 0 16,1 0-1,-20-20 1,19 20-1,1 0 1,-40 0 172,1 39-173,-20-19 1,0-20-1,39 19-15,-19-19 32,19 20-32,-20-1 31,1-19 0,38 0 204,1 0-235,-1 0 15,0 0 1,1 0-1,-1 0-15,1 0 16,-1 0-16,1 0 16,19 0-1,-39-19 1,19 19-16,1 0 31,-1 0-15,0 0-1,20 0-15,0 0 16,-20 0-16,1 0 16,19 0-16,0 0 0,-20 0 31,1 0 31,-1 0-62,0 0 172,-19-20-140,20 20 30,-40 0 141,-18 0-203,18 0 16,-19 0-16,-19-19 15,38 19-15,-38 0 0,19-20 16,1 20 0,38-19-1,-20 19-15,20-20 32,-39 20-17,20 0 16,-1 0-15,20-18 47,39 18 218,-19-20-281,-1 20 15,1-19 1,18 19 0,-19 0-16,-19-20 15,20 20-15,-1 0 47,-19-19-47,20 19 16,-20-20-1,0 1 110,-20 19-78,1 0-31,-58 19-16,38-19 16,0 0-16,0 0 15,19 0-15,-19 0 16,1 0-16,18 0 15,-19 0 1,20 0 0,-20 0 31,58 0 203,1 0-250,-1-19 15,1-1-15,-1 20 16,1 0-1,-1 0-15,-19-19 16,19 19-16,1 0 31,-1 0-15,-19-20 0,20 20 15,-20-19 16,-20 19 296,1 0-296,-20 0 0,20 0 0,57 0 250,-18 0-281,-1 0-1,20 0 16,-19 0-15,-1 0-16,1 0 16,19 19-1,-1-19 17,-38 20-17,19-20-15,1 0 31,-1 0 1,1 0 30,-1 0-31,1 0 16,-59 0 141,-20 0-188,40 0 15,-39 0-15,39 0 16,-20 0-16,0 0 16,19 0-1,1 0-15,-1 0 47,1-20-31,0 20-1,-1 0 1,20-19-16,-19-1 16,-20 1 15,19 0 0,1 19 16,19-20-47,-20 20 16,20-19-16,-19 19 15,-1 0 17,-19 0 14,21 0-30,18-20 0,-20 20-1,1 0 1,19-19 0,-20 19-1,20-20-15,-19 20 16,-1-19 203,20-1-188,0 1 31,0-1-46,20 20 0,-1-19 30,1 19-30,-20-19 0,19 19-16,1 0 31,-2 0-31,2 0 16,-20-20-1,19 20 1,1 0-1,-1 0-15,1 0 32,-1 0-17,1-19 1,-1 19-16,1 0 62,-1 0-15,1 0-31,-1 0 0,0 0-1,1 0 1,-1 0-1,1 0 1,-1 0 0,1 0-1,-1 0 1,1 0 0,-1 0-1,1 0 1,-1 0 31,0 0-32,0 0 1,1 0 0,-1 0 15,1 0-16,-1 0 17,1 0-17,-1 0 1,1 0 46,-1-20-46,1 20 0,-1 0-1,1 0 1,-1 0-16,0 0 31,1 0 0,-1 0-15,1 0 31,-1 0 0,1 0-32,-1 0 1,-19 20 0,20-20-1,-20 19 1,19-19 15,-19 20 0,20-20-15,-20 19-16,19-19 16,0 19-1,-19 1-15,19-20 16,-19 19 0,20 1-1,-1-1 16,1-19-31,-1 20 16,1-1 0,-1-19-16,1 20 15,19-1-15,-20-19 16,-19 20-16,19-1 0,1-19 16,-1 0 15,-19 19-31,20-19 62,-1 0-30,1 0-17,-1 0 1,1 20-1,-1-20 1,1 0 0,-1 0-1,1 0 17,-2 0-32,2 19 15,-1-19-15,1 20 16,-1-20-1,40 0-15,-20 0 16,0 19-16,-1 1 16,-18-20-16,19 0 15,-20 0-15,1 0 16,-1 0-16,1 0 16,-1 0-1,1 0 32,-1 0-16,1 0-15,-2-20-16,21 20 0,-19 0 16,-1-19-1,-19-1 1,0 40 124,-19-20-124,-20 0-16,1 0 16,-1 0-16,-20 0 15,1 0-15,-1 0 16,21 0-16,-21 0 16,20 0-1,20 0-15,-1 0 16,-19 0-1,20 0 1,-1 0-16,2 0 16,-2 0-16,1 0 15,-1 0-15,-19 0 16,-19 0-16,-20 0 16,0 0-16,-19 0 15,0 0-15,19 0 0,20 0 16,0 0-16,-1 0 15,20 0-15,0 0 16,20 0 0,-1 0-1,-19 0 1,20 0 0,0 0-1,0 19 1,-1-19-16,1 0 15,-1 0-15,1 0 16,-1 0 0,1 0-16,38 0 265,1 0-249,-1 0-16,1 0 16,-1 0-16,1 0 15,-1-19-15,-19-1 16,19 20-16,0 0 15,1-19-15,-1 19 32,-19-20-17,0 1 79,0 0-63,0-1-15,0 1 46,0-1-30,0 1-17,20 19 63,-20 19 32,0 1-110,19 19 15,1-20-15,-20 0 16,0 20-16,0-19 16,0-1-16,19 20 15,-19-19 1,20-20 0,-20 19-1,0 1-15,0-1 16,19 1-16,-19-2 15,0 2 48,0-58 124,0 18-171,0 1-16,0-20 16,0 0-16,0 19 15,0-19 1,0 20 0,0-1 15,0 1-16,0 0 1,20 19 0,-20-20-1,0 1 1,0-1-16,0 1 31,0-1-15,0 40 171,0-1-187,0 1 16,0-1-16,0 1 16,0 18-16,0-18 15,0-1 1,19 20-1,1-19-15,-20-1 16,0 1 0,38-1-16,-38 40 31,20-41-31,-1 2 16,-19-1-16,20 1 15,-20-1-15,0 1 31,0-1-31,19-19 32,-19 20-17,20-1 1,-20 1-16,0-1 16,19 1-16,-19-1 15,0-38 141,0-1-156,0 1 16,0-1-16,0 1 16,0-40-16,0 40 15,20-1-15,-20 1 16,0-19-16,0 18 16,0 1-16,0-1 15,19 20 1,-19-19-16,0-1 15,0 1 1,0 38 172,0 1-173,0 19 1,0-20-16,0 19 15,0-18-15,0-1 16,0 1 0,0-1-1,20-19 142,-1 0-95,0 0-31,0 0-15,1 0 0,-1 0-1,1-19 1,-20-1 156,0 1-125,0-1-16,0 2-31,0-2 15,0 1 1,0-1 0,0 1-16,0-1 15,-20 1 1,1-1 0,-1 1-16,20-1 15,-19 1 1,19-1-1,-38 1 1,18 0 0,1 19-16,-1 0 15,1 0-15,-1-20 16,1 1-16,-20 19 16,0-20-1,20 1 1,-20-1 15,19 20-15,1-19-1,-1 19-15,1-20 16,-1 20 0,20-19-16,-39 19 31,39-20-31,-39 1 15,20 0-15,0 19 16,19-20-16,-39 20 16,20-19-1,-1-1 1,1 20-16,-1 0 47,20-19-47,-39 19 15,20 0 1,19-20 0,0 1-1,-20 19 188,20-20-140,20 20-63,-1 0 16,-19-19 15,20 19-16,-1 0 1,-19-20 0,20 20-16,-1-39 15,-19 21 1,20-2 0,-20 1-16,19 19 15,-19-20-15,0 1 31,20 19-31,-20-20 157</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5:38.969"/>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19 428 0,'0'19'32</inkml:trace>
  <inkml:trace contextRef="#ctx0" brushRef="#br0" timeOffset="19237">19 447 0,'0'20'421,"0"-1"-389,20 1-17,-20-1 1,0 1 15,19-20-31,-19 19 31,0 0 32,0 1-32,0-1 32,0 1-48,0-1 1,0 1 0,0-1 15,0 1-16,0-1-15,0 1 16,0-1-16,0 1 31,19-2-15,-19 2-16,0-1 62,0 1-15,0-1 16,20-19-63,-20 20 15,0-1 17,19-19 46,1 0 47,-20-19-110,0-1 1,0 1-16,19-1 16,-19 1 15,0-1-15,0 2 15,0-2-16,0 1 1,0-1 0,0 1 15,0-1-15,0 1 15,0-1-16,0 1 17,0-1-1,0 1-31,0-1 16,0-18 15,0 18-16,0 1 1,0 38 187,0 1-187,-19-1-16,-1 0 15,20 1-15,-19-20 16,19 19-16,-20 1 16,20-1-1,-19 1 17,19-1-1,0 1-16,-19-20 17,19 19-17,0 1 1,0-1 15,0 1-15,0-2-1,0 2 1,-20-1 0,20 1-1,0-1 1,0 1 31,-19-20 0,19 19-47,19-19 203,1 0-188,-1 0 1,0 0 0,1 0-16,-1 0 15,20 0-15,-19 0 16,19 0 0,-20 0-16,20 0 15,-39-19-15,20 19 16,-2 0-16,2 0 15,-1 0-15,1-20 16,19 20-16,-20 0 16,40 0-16,-20 0 15,-1 0-15,21 0 16,-40 0-16,40 0 16,-40 0-16,40 0 15,-41 0 1,2 0-16,-1 0 15,1 0-15,-1 0 32,1 0-17,-40 20 142,-19-1-142,0-19 1,21 20-1,-2-20 1,1 0 0,-1 19-1,20 1 1,-19-20-16,-20 19 47,19-19-32,20 20-15,-39-20 0,39 19 16,-39 0-16,39 1 16,-19-20-16,0 0 15,-1 19-15,1-19 16,-1 20 0,1-20-16,-1 0 31,20 19 0,-19-19 32,38 0 93,1 0-109,-20-19-32,19 19 1,-19-20-16,0-19 16,20 20-1,-20 0-15,19-1 16,-19 1-16,0-1 15,0 1 1,0-1 0,20 20-1,-20-19 1,0-1-16,0 1 47,0-1-32,0 1 32,0-1-31,0 2 0,0-2-1,19 1 1,-19-1-1,0 1 1,0-1 0,0 1 15,0-1 0,-19 79 172,-20-59-187,39 39-16,-39-20 16,39 19-16,0-18 15,-20-20 1,20 19-16,0 1 15,0-1 32,0 1-31,0-1 0,0 1-1,0-1 1,0 1-1,0-1-15,0 1 63,20-20 93,-1 0-140,1 0-1,-1 0 17,-19-20 30,0 1-46,0-1-1,0 1-15,0-1 16,0 1 0,0-1-16,0 1 15,0-1-15,0-19 16,0 21 15,0-2-15,0 1 15,0-1 0,0 1-15,0-1 15,0 1-15,0-1 15,0 1-15,0-1-1,0 1 1,0-1 31,20 20-32,-20-19 17,0 38 358,0 1-374,0-1 0,-20 1 46,1-20-46,-1 0 31,1 19-32,-1-19 16,1 0-31,-1 0 47,20 20-47,-19-20 47,58 0 125,-20 0-172,20 0 16,-19 0-1,19 0-15,-1 0 16,-18 0-16,-1 0 16,20 0-16,-19 0 15,-1 0 1,1 0-16,-1 0 15,1 0 1,-1 0 0,1 0-1,-2 0 1,2 0 0,-1 0-16,1 0 0,-1 0 15,1 0 1,-1 0-1,-19 19 235,-19-19-234,-40 39-16,40-39 16,-1 20-16,2-1 15,-2-19 1,1 0 0,19 20-1,-20-20 1,1 0-1,-1 18 1,1 2 0,-1-20-1,20 19 1,-19-19-16,19 20 31,19-20 94,20 0-109,0 0-1,-19 0 1,19 0 0,-21 0-16,2 0 15,-1-20-15,20 20 16,0 0 0,-19 0-1,-1 0 1,1 0-1,-1-19 1,1 19 0,-1 0-1,0 0 1,1 0-16,-1 0 16,1 0-1,-20-20 1,19 20-1,1 0 1,-40 0 172,1 39-173,-20-19 1,0-20-1,39 19-15,-19-19 32,19 20-32,-20-1 31,1-19 0,38 0 204,1 0-235,-1 0 15,0 0 1,1 0-1,-1 0-15,1 0 16,-1 0-16,1 0 16,19 0-1,-39-19 1,19 19-16,1 0 31,-1 0-15,0 0-1,20 0-15,0 0 16,-20 0-16,1 0 16,19 0-16,0 0 0,-20 0 31,1 0 31,-1 0-62,0 0 172,-19-20-140,20 20 30,-40 0 141,-18 0-203,18 0 16,-19 0-16,-19-19 15,38 19-15,-38 0 0,19-20 16,1 20 0,38-19-1,-20 19-15,20-20 32,-39 20-17,20 0 16,-1 0-15,20-18 47,39 18 218,-19-20-281,-1 20 15,1-19 1,18 19 0,-19 0-16,-19-20 15,20 20-15,-1 0 47,-19-19-47,20 19 16,-20-20-1,0 1 110,-20 19-78,1 0-31,-58 19-16,38-19 16,0 0-16,0 0 15,19 0-15,-19 0 16,1 0-16,18 0 15,-19 0 1,20 0 0,-20 0 31,58 0 203,1 0-250,-1-19 15,1-1-15,-1 20 16,1 0-1,-1 0-15,-19-19 16,19 19-16,1 0 31,-1 0-15,-19-20 0,20 20 15,-20-19 16,-20 19 296,1 0-296,-20 0 0,20 0 0,57 0 250,-18 0-281,-1 0-1,20 0 16,-19 0-15,-1 0-16,1 0 16,19 19-1,-1-19 17,-38 20-17,19-20-15,1 0 31,-1 0 1,1 0 30,-1 0-31,1 0 16,-59 0 141,-20 0-188,40 0 15,-39 0-15,39 0 16,-20 0-16,0 0 16,19 0-1,1 0-15,-1 0 47,1-20-31,0 20-1,-1 0 1,20-19-16,-19-1 16,-20 1 15,19 0 0,1 19 16,19-20-47,-20 20 16,20-19-16,-19 19 15,-1 0 17,-19 0 14,21 0-30,18-20 0,-20 20-1,1 0 1,19-19 0,-20 19-1,20-20-15,-19 20 16,-1-19 203,20-1-188,0 1 31,0-1-46,20 20 0,-1-19 30,1 19-30,-20-19 0,19 19-16,1 0 31,-2 0-31,2 0 16,-20-20-1,19 20 1,1 0-1,-1 0-15,1 0 32,-1 0-17,1-19 1,-1 19-16,1 0 62,-1 0-15,1 0-31,-1 0 0,0 0-1,1 0 1,-1 0-1,1 0 1,-1 0 0,1 0-1,-1 0 1,1 0 0,-1 0-1,1 0 1,-1 0 31,0 0-32,0 0 1,1 0 0,-1 0 15,1 0-16,-1 0 17,1 0-17,-1 0 1,1 0 46,-1-20-46,1 20 0,-1 0-1,1 0 1,-1 0-16,0 0 31,1 0 0,-1 0-15,1 0 31,-1 0 0,1 0-32,-1 0 1,-19 20 0,20-20-1,-20 19 1,19-19 15,-19 20 0,20-20-15,-20 19-16,19-19 16,0 19-1,-19 1-15,19-20 16,-19 19 0,20 1-1,-1-1 16,1-19-31,-1 20 16,1-1 0,-1-19-16,1 20 15,19-1-15,-20-19 16,-19 20-16,19-1 0,1-19 16,-1 0 15,-19 19-31,20-19 62,-1 0-30,1 0-17,-1 0 1,1 20-1,-1-20 1,1 0 0,-1 0-1,1 0 17,-2 0-32,2 19 15,-1-19-15,1 20 16,-1-20-1,40 0-15,-20 0 16,0 19-16,-1 1 16,-18-20-16,19 0 15,-20 0-15,1 0 16,-1 0-16,1 0 16,-1 0-1,1 0 32,-1 0-16,1 0-15,-2-20-16,21 20 0,-19 0 16,-1-19-1,-19-1 1,0 40 124,-19-20-124,-20 0-16,1 0 16,-1 0-16,-20 0 15,1 0-15,-1 0 16,21 0-16,-21 0 16,20 0-1,20 0-15,-1 0 16,-19 0-1,20 0 1,-1 0-16,2 0 16,-2 0-16,1 0 15,-1 0-15,-19 0 16,-19 0-16,-20 0 16,0 0-16,-19 0 15,0 0-15,19 0 0,20 0 16,0 0-16,-1 0 15,20 0-15,0 0 16,20 0 0,-1 0-1,-19 0 1,20 0 0,0 0-1,0 19 1,-1-19-16,1 0 15,-1 0-15,1 0 16,-1 0 0,1 0-16,38 0 265,1 0-249,-1 0-16,1 0 16,-1 0-16,1 0 15,-1-19-15,-19-1 16,19 20-16,0 0 15,1-19-15,-1 19 32,-19-20-17,0 1 79,0 0-63,0-1-15,0 1 46,0-1-30,0 1-17,20 19 63,-20 19 32,0 1-110,19 19 15,1-20-15,-20 0 16,0 20-16,0-19 16,0-1-16,19 20 15,-19-19 1,20-20 0,-20 19-1,0 1-15,0-1 16,19 1-16,-19-2 15,0 2 48,0-58 124,0 18-171,0 1-16,0-20 16,0 0-16,0 19 15,0-19 1,0 20 0,0-1 15,0 1-16,0 0 1,20 19 0,-20-20-1,0 1 1,0-1-16,0 1 31,0-1-15,0 40 171,0-1-187,0 1 16,0-1-16,0 1 16,0 18-16,0-18 15,0-1 1,19 20-1,1-19-15,-20-1 16,0 1 0,38-1-16,-38 40 31,20-41-31,-1 2 16,-19-1-16,20 1 15,-20-1-15,0 1 31,0-1-31,19-19 32,-19 20-17,20-1 1,-20 1-16,0-1 16,19 1-16,-19-1 15,0-38 141,0-1-156,0 1 16,0-1-16,0 1 16,0-40-16,0 40 15,20-1-15,-20 1 16,0-19-16,0 18 16,0 1-16,0-1 15,19 20 1,-19-19-16,0-1 15,0 1 1,0 38 172,0 1-173,0 19 1,0-20-16,0 19 15,0-18-15,0-1 16,0 1 0,0-1-1,20-19 142,-1 0-95,0 0-31,0 0-15,1 0 0,-1 0-1,1-19 1,-20-1 156,0 1-125,0-1-16,0 2-31,0-2 15,0 1 1,0-1 0,0 1-16,0-1 15,-20 1 1,1-1 0,-1 1-16,20-1 15,-19 1 1,19-1-1,-38 1 1,18 0 0,1 19-16,-1 0 15,1 0-15,-1-20 16,1 1-16,-20 19 16,0-20-1,20 1 1,-20-1 15,19 20-15,1-19-1,-1 19-15,1-20 16,-1 20 0,20-19-16,-39 19 31,39-20-31,-39 1 15,20 0-15,0 19 16,19-20-16,-39 20 16,20-19-1,-1-1 1,1 20-16,-1 0 47,20-19-47,-39 19 15,20 0 1,19-20 0,0 1-1,-20 19 188,20-20-140,20 20-63,-1 0 16,-19-19 15,20 19-16,-1 0 1,-19-20 0,20 20-16,-1-39 15,-19 21 1,20-2 0,-20 1-16,19 19 15,-19-20-15,0 1 31,20 19-31,-20-20 157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Strategic Plan will drive the Department’s work for years to come.  In Ohio – each child is challenged, prepared and empowered.   The vision of the Strategic Plan says that In Ohio, each child is challenged to discover and learn, prepared to pursue a fulfilling post-high school pass and empowered to become a resilient, lifelong learner who contributes to society.  </a:t>
            </a:r>
          </a:p>
          <a:p>
            <a:r>
              <a:rPr lang="en-US" dirty="0"/>
              <a:t>The writing rubric addresses and is a gauge of all learning domains (which is the 5</a:t>
            </a:r>
            <a:r>
              <a:rPr lang="en-US" baseline="30000" dirty="0"/>
              <a:t>th</a:t>
            </a:r>
            <a:r>
              <a:rPr lang="en-US" dirty="0"/>
              <a:t> priority strategy) The rubric assesses Foundational Knowledge and Skills, Well-Rounded Content as it relates to English Language Arts, Leadership and Reasoning and Social-Emotional Learning.</a:t>
            </a:r>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18049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Purpose, Focus, and Organization section for a score of 3 – What are some key words that stand out?</a:t>
            </a:r>
          </a:p>
          <a:p>
            <a:r>
              <a:rPr lang="en-US" dirty="0"/>
              <a:t>(Adequately,  - loosely related material may be present, appropriate)</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343854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section that scores a 2 – what are some key words that standout?</a:t>
            </a:r>
          </a:p>
          <a:p>
            <a:r>
              <a:rPr lang="en-US" dirty="0"/>
              <a:t>(insufficient, inconsistent, uneven progression of ideas)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108784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let’s look at the section that scores a 1.</a:t>
            </a:r>
          </a:p>
          <a:p>
            <a:r>
              <a:rPr lang="en-US" dirty="0"/>
              <a:t>What are some key words that stand out?</a:t>
            </a:r>
          </a:p>
          <a:p>
            <a:r>
              <a:rPr lang="en-US" dirty="0"/>
              <a:t>(confusing, ambiguous, confusing, few, too brief)</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352095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how a student may score a 0 in Purpose, Focus and Organization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404733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going to present to you a writing prompt and some sample introductory paragraphs.  We will score full essays in a moment, but we will start with introductory paragraphs.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410401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prompt that was used for the upcoming introductory paragraphs.  The top part is unique to this prompt.  The additional instructions (As you write your response and Be sure to) are standard language on every written response question on Ohio State Tests Argumentation Essay Grades 6-12.</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38182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read this paragraph.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425217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highly effective.  It has a strong thesis statement (claim), a counter claim and appropriate style – good background information in introduce the argument. Score 4</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391708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take a look at this paragraph.</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207801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look at the rubric under Purpose Focus and Organization.  How would you score this introductory paragraph and why?</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82485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view the Strategic Plan if you have not already done so.</a:t>
            </a:r>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718845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introductory paragraph has some background information.  The claim (thesis statement) is stronger if it does not include “I believe”.  This introductory paragraph has a stronger more effective thesis statement. Score 3</a:t>
            </a: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236012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 take a look at this example.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1525979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6CACE4"/>
                </a:solidFill>
              </a:rPr>
              <a:t>Weak and Unfocused </a:t>
            </a:r>
            <a:r>
              <a:rPr lang="en-US" sz="1200" dirty="0"/>
              <a:t>introductory paragraph and (claim) thesis statement</a:t>
            </a:r>
          </a:p>
          <a:p>
            <a:pPr marL="214303" indent="-214303">
              <a:buFont typeface="Arial" panose="020B0604020202020204" pitchFamily="34" charset="0"/>
              <a:buChar char="•"/>
            </a:pPr>
            <a:r>
              <a:rPr lang="en-US" sz="1200" dirty="0"/>
              <a:t>The response is somewhat sustained within the purpose, audience and task.</a:t>
            </a:r>
          </a:p>
          <a:p>
            <a:pPr marL="214303" indent="-214303">
              <a:buFont typeface="Arial" panose="020B0604020202020204" pitchFamily="34" charset="0"/>
              <a:buChar char="•"/>
            </a:pPr>
            <a:r>
              <a:rPr lang="en-US" sz="1200" dirty="0"/>
              <a:t>The claim (thesis statement) is weak and vague.</a:t>
            </a:r>
          </a:p>
          <a:p>
            <a:endParaRPr lang="en-US" dirty="0"/>
          </a:p>
          <a:p>
            <a:endParaRPr lang="en-US" sz="1200" dirty="0"/>
          </a:p>
          <a:p>
            <a:r>
              <a:rPr lang="en-US" sz="1200" b="1" dirty="0">
                <a:solidFill>
                  <a:srgbClr val="FF0000"/>
                </a:solidFill>
              </a:rPr>
              <a:t>This would be a strong, clear focused claim.</a:t>
            </a:r>
          </a:p>
          <a:p>
            <a:endParaRPr lang="en-US" sz="1200" dirty="0"/>
          </a:p>
          <a:p>
            <a:r>
              <a:rPr lang="en-US" sz="1200" dirty="0"/>
              <a:t>Cultural artifacts should be returned to their regions of origin.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11546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this claim (thesis statement) confusing and ambiguous.  (I don’t think this is the right thing to do.)  The student should be very clear in their answer.  There is a lot of loosely related material – although it is somewhat sustained in the purpose and related to the topic.   (Score 2)</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1124584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response would earn 0 credit since it only includes a re-statement of the stem.</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2117500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domain on the rubric – in the second column is the domain which evaluates how well the student supported his/her claim (thesis statement).</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33</a:t>
            </a:fld>
            <a:endParaRPr lang="en-US"/>
          </a:p>
        </p:txBody>
      </p:sp>
    </p:spTree>
    <p:extLst>
      <p:ext uri="{BB962C8B-B14F-4D97-AF65-F5344CB8AC3E}">
        <p14:creationId xmlns:p14="http://schemas.microsoft.com/office/powerpoint/2010/main" val="240295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look at the section which scores a 4, what are some key words that stand out to you? (smoothly integrated, thorough, relevant, effective, clear - effective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34</a:t>
            </a:fld>
            <a:endParaRPr lang="en-US"/>
          </a:p>
        </p:txBody>
      </p:sp>
    </p:spTree>
    <p:extLst>
      <p:ext uri="{BB962C8B-B14F-4D97-AF65-F5344CB8AC3E}">
        <p14:creationId xmlns:p14="http://schemas.microsoft.com/office/powerpoint/2010/main" val="3319416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only does this paragraph include strong, relevant evidence from the passage, but the response also includes elaboration of the evidence that explains how it supports the claim.</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35</a:t>
            </a:fld>
            <a:endParaRPr lang="en-US"/>
          </a:p>
        </p:txBody>
      </p:sp>
    </p:spTree>
    <p:extLst>
      <p:ext uri="{BB962C8B-B14F-4D97-AF65-F5344CB8AC3E}">
        <p14:creationId xmlns:p14="http://schemas.microsoft.com/office/powerpoint/2010/main" val="3187267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the section that scores 3 – what are some words that stand out to you? (generally integrated, adequate, some variation, generally appropriate domain-specific vocabulary words.)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36</a:t>
            </a:fld>
            <a:endParaRPr lang="en-US"/>
          </a:p>
        </p:txBody>
      </p:sp>
    </p:spTree>
    <p:extLst>
      <p:ext uri="{BB962C8B-B14F-4D97-AF65-F5344CB8AC3E}">
        <p14:creationId xmlns:p14="http://schemas.microsoft.com/office/powerpoint/2010/main" val="410890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03" indent="-214303">
              <a:buFont typeface="Arial" panose="020B0604020202020204" pitchFamily="34" charset="0"/>
              <a:buChar char="•"/>
            </a:pPr>
            <a:r>
              <a:rPr lang="en-US" sz="1200" dirty="0"/>
              <a:t>Generally integrated and relevant evidence from sources (general and imprecise)</a:t>
            </a:r>
          </a:p>
          <a:p>
            <a:pPr marL="214303" indent="-214303">
              <a:buFont typeface="Arial" panose="020B0604020202020204" pitchFamily="34" charset="0"/>
              <a:buChar char="•"/>
            </a:pPr>
            <a:r>
              <a:rPr lang="en-US" sz="1200" dirty="0"/>
              <a:t>Adequate use of transitional strategies (inconsistent)</a:t>
            </a:r>
          </a:p>
          <a:p>
            <a:pPr marL="214303" indent="-214303">
              <a:buFont typeface="Arial" panose="020B0604020202020204" pitchFamily="34" charset="0"/>
              <a:buChar char="•"/>
            </a:pPr>
            <a:r>
              <a:rPr lang="en-US" sz="1200" dirty="0"/>
              <a:t>Adequate expression of ideas (mix of general and precise)</a:t>
            </a:r>
          </a:p>
          <a:p>
            <a:pPr marL="214303" indent="-214303">
              <a:buFont typeface="Arial" panose="020B0604020202020204" pitchFamily="34" charset="0"/>
              <a:buChar char="•"/>
            </a:pPr>
            <a:r>
              <a:rPr lang="en-US" sz="1200" dirty="0"/>
              <a:t>Some variation in sentence structure</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37</a:t>
            </a:fld>
            <a:endParaRPr lang="en-US"/>
          </a:p>
        </p:txBody>
      </p:sp>
    </p:spTree>
    <p:extLst>
      <p:ext uri="{BB962C8B-B14F-4D97-AF65-F5344CB8AC3E}">
        <p14:creationId xmlns:p14="http://schemas.microsoft.com/office/powerpoint/2010/main" val="646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taking a very close look at the argumentative rubric which is used to evaluate Ohio state tests grades 6-12.  We will also look at how essays are scored and take some time to practice scoring essays.</a:t>
            </a:r>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3293295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look at the section that score a 2.  What are some key words that stand out to you? (weekly, repetitive, imprecise, inappropriate)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38</a:t>
            </a:fld>
            <a:endParaRPr lang="en-US"/>
          </a:p>
        </p:txBody>
      </p:sp>
    </p:spTree>
    <p:extLst>
      <p:ext uri="{BB962C8B-B14F-4D97-AF65-F5344CB8AC3E}">
        <p14:creationId xmlns:p14="http://schemas.microsoft.com/office/powerpoint/2010/main" val="1305937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paragraph gives uneven support.  Even though evidence and quotes are used in this paragraph, they do not always provide enough to support the student’s argument.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39</a:t>
            </a:fld>
            <a:endParaRPr lang="en-US"/>
          </a:p>
        </p:txBody>
      </p:sp>
    </p:spTree>
    <p:extLst>
      <p:ext uri="{BB962C8B-B14F-4D97-AF65-F5344CB8AC3E}">
        <p14:creationId xmlns:p14="http://schemas.microsoft.com/office/powerpoint/2010/main" val="203032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how a student could score a 0 in this section – basically the response provides no evidence related to the argument.</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40</a:t>
            </a:fld>
            <a:endParaRPr lang="en-US"/>
          </a:p>
        </p:txBody>
      </p:sp>
    </p:spTree>
    <p:extLst>
      <p:ext uri="{BB962C8B-B14F-4D97-AF65-F5344CB8AC3E}">
        <p14:creationId xmlns:p14="http://schemas.microsoft.com/office/powerpoint/2010/main" val="2594496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03" indent="-214303">
              <a:buFont typeface="Arial" panose="020B0604020202020204" pitchFamily="34" charset="0"/>
              <a:buChar char="•"/>
            </a:pPr>
            <a:r>
              <a:rPr lang="en-US" sz="1200" dirty="0"/>
              <a:t>No evidence related to the argument, thesis statement or the passages</a:t>
            </a:r>
          </a:p>
          <a:p>
            <a:pPr marL="214303" indent="-214303">
              <a:buFont typeface="Arial" panose="020B0604020202020204" pitchFamily="34" charset="0"/>
              <a:buChar char="•"/>
            </a:pPr>
            <a:r>
              <a:rPr lang="en-US" sz="1200" dirty="0"/>
              <a:t>Only direct copy of part of the reading selection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41</a:t>
            </a:fld>
            <a:endParaRPr lang="en-US"/>
          </a:p>
        </p:txBody>
      </p:sp>
    </p:spTree>
    <p:extLst>
      <p:ext uri="{BB962C8B-B14F-4D97-AF65-F5344CB8AC3E}">
        <p14:creationId xmlns:p14="http://schemas.microsoft.com/office/powerpoint/2010/main" val="3966634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section has to do with conventions of standard English.  The student may score 2, 1 or 0 in this section.  Generally you should look for a pattern or frequency of errors (spelling, sentence structure, usage).  If there are only a couple of errors and they do not impede or obscure meaning, the student will receive 2 points for conventions.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42</a:t>
            </a:fld>
            <a:endParaRPr lang="en-US"/>
          </a:p>
        </p:txBody>
      </p:sp>
    </p:spTree>
    <p:extLst>
      <p:ext uri="{BB962C8B-B14F-4D97-AF65-F5344CB8AC3E}">
        <p14:creationId xmlns:p14="http://schemas.microsoft.com/office/powerpoint/2010/main" val="4059504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there is are misspelled words and it is the same word, but everything else is fine and those errors do not impede or obscure meaning.</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44</a:t>
            </a:fld>
            <a:endParaRPr lang="en-US"/>
          </a:p>
        </p:txBody>
      </p:sp>
    </p:spTree>
    <p:extLst>
      <p:ext uri="{BB962C8B-B14F-4D97-AF65-F5344CB8AC3E}">
        <p14:creationId xmlns:p14="http://schemas.microsoft.com/office/powerpoint/2010/main" val="2972188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Spelling errors and sentence structure errors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47</a:t>
            </a:fld>
            <a:endParaRPr lang="en-US"/>
          </a:p>
        </p:txBody>
      </p:sp>
    </p:spTree>
    <p:extLst>
      <p:ext uri="{BB962C8B-B14F-4D97-AF65-F5344CB8AC3E}">
        <p14:creationId xmlns:p14="http://schemas.microsoft.com/office/powerpoint/2010/main" val="2486917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49</a:t>
            </a:fld>
            <a:endParaRPr lang="en-US"/>
          </a:p>
        </p:txBody>
      </p:sp>
    </p:spTree>
    <p:extLst>
      <p:ext uri="{BB962C8B-B14F-4D97-AF65-F5344CB8AC3E}">
        <p14:creationId xmlns:p14="http://schemas.microsoft.com/office/powerpoint/2010/main" val="388806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Most if not all English Language Arts instructors use rubrics as an assessment too.  Understanding exactly how a rubric is defined, helps to understand why and how the rubric can and should be used.  </a:t>
            </a:r>
          </a:p>
          <a:p>
            <a:endParaRPr lang="en-US" dirty="0"/>
          </a:p>
          <a:p>
            <a:r>
              <a:rPr lang="en-US" dirty="0"/>
              <a:t>(Read definition)</a:t>
            </a:r>
          </a:p>
          <a:p>
            <a:endParaRPr lang="en-US" dirty="0"/>
          </a:p>
          <a:p>
            <a:r>
              <a:rPr lang="en-US" dirty="0"/>
              <a:t>Ask:  What are some important words that stand out to you in this definition? (promote, consistent, measure, criteria)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33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looking at the rubric, we will be looking at specific parts of the essay.  </a:t>
            </a:r>
          </a:p>
          <a:p>
            <a:r>
              <a:rPr lang="en-US" dirty="0"/>
              <a:t>Introductory paragraph – </a:t>
            </a:r>
          </a:p>
          <a:p>
            <a:r>
              <a:rPr lang="en-US" dirty="0"/>
              <a:t>Supporting paragraphs</a:t>
            </a:r>
          </a:p>
          <a:p>
            <a:r>
              <a:rPr lang="en-US" dirty="0"/>
              <a:t>Concluding paragraph</a:t>
            </a:r>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228805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evaluate introductory paragraphs, we should look to see if:</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347162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take a look at the Argumentation Rubric</a:t>
            </a:r>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1945433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evaluates purpose, focus and organization.  Every essay has a purpose: to inform, to persuade, to explain and to entertain.  Today we will focus on the Argumentative essay and it’s purpose is to persuade.</a:t>
            </a:r>
          </a:p>
          <a:p>
            <a:r>
              <a:rPr lang="en-US" dirty="0"/>
              <a:t>Focus – the student should have a clear focus which is the way the topic is developed or communicated. Organization is the arrangement of ideas, evidence and details in a perceptible order.</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183691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at Purpose, Focus, and Organization for a score of 4 – what are some other key words that really stand out?</a:t>
            </a:r>
          </a:p>
          <a:p>
            <a:r>
              <a:rPr lang="en-US" dirty="0"/>
              <a:t>(strongly, clearly, skillful, logical)</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2646796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500CAA-364C-4E63-AB1A-9EE126BDEE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Content Placeholder 4" descr="Infographic detailing the core elements of &quot;Each Child, Our Future&quot; -- Ohio's five-year strategic plan for education. " title="Each Child, Our Future">
            <a:extLst>
              <a:ext uri="{FF2B5EF4-FFF2-40B4-BE49-F238E27FC236}">
                <a16:creationId xmlns:a16="http://schemas.microsoft.com/office/drawing/2014/main" id="{21FAADDF-4948-47A9-A2A3-10C9E25B26D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762"/>
            <a:ext cx="9144000" cy="6858762"/>
          </a:xfrm>
          <a:prstGeom prst="rect">
            <a:avLst/>
          </a:prstGeom>
        </p:spPr>
      </p:pic>
    </p:spTree>
    <p:extLst>
      <p:ext uri="{BB962C8B-B14F-4D97-AF65-F5344CB8AC3E}">
        <p14:creationId xmlns:p14="http://schemas.microsoft.com/office/powerpoint/2010/main" val="377845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 Id="rId9"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ducation.ohio.gov/Media/Media-Releases/Ohio-Launches-Strategic-Plan-for-Education-Each-C#.W8hwoGhKi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m.wikipedia.org/wiki/Rubric_(academi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p:txBody>
          <a:bodyPr/>
          <a:lstStyle/>
          <a:p>
            <a:r>
              <a:rPr lang="en-US" dirty="0"/>
              <a:t>Understanding Rubrics</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87" y="5433646"/>
            <a:ext cx="5198217" cy="1465016"/>
          </a:xfrm>
        </p:spPr>
        <p:txBody>
          <a:bodyPr/>
          <a:lstStyle/>
          <a:p>
            <a:r>
              <a:rPr lang="en-US" dirty="0"/>
              <a:t>JoAnn Kauffman</a:t>
            </a:r>
          </a:p>
          <a:p>
            <a:r>
              <a:rPr lang="en-US" dirty="0"/>
              <a:t>January  2020</a:t>
            </a:r>
          </a:p>
          <a:p>
            <a:endParaRPr lang="en-US" dirty="0"/>
          </a:p>
        </p:txBody>
      </p:sp>
    </p:spTree>
    <p:extLst>
      <p:ext uri="{BB962C8B-B14F-4D97-AF65-F5344CB8AC3E}">
        <p14:creationId xmlns:p14="http://schemas.microsoft.com/office/powerpoint/2010/main" val="20609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4ABF5F-9747-48E8-9984-2559FAF258F8}"/>
              </a:ext>
            </a:extLst>
          </p:cNvPr>
          <p:cNvSpPr>
            <a:spLocks noGrp="1"/>
          </p:cNvSpPr>
          <p:nvPr>
            <p:ph type="title"/>
          </p:nvPr>
        </p:nvSpPr>
        <p:spPr>
          <a:xfrm>
            <a:off x="628649" y="575531"/>
            <a:ext cx="8168841" cy="912534"/>
          </a:xfrm>
        </p:spPr>
        <p:txBody>
          <a:bodyPr anchor="b">
            <a:noAutofit/>
          </a:bodyPr>
          <a:lstStyle/>
          <a:p>
            <a:r>
              <a:rPr lang="en-US" dirty="0"/>
              <a:t>Purpose, Focus, and Organization</a:t>
            </a:r>
          </a:p>
        </p:txBody>
      </p:sp>
      <p:sp>
        <p:nvSpPr>
          <p:cNvPr id="7" name="Content Placeholder 6">
            <a:extLst>
              <a:ext uri="{FF2B5EF4-FFF2-40B4-BE49-F238E27FC236}">
                <a16:creationId xmlns:a16="http://schemas.microsoft.com/office/drawing/2014/main" id="{9EE5B99F-2B83-42E5-9F23-B2060B451DC9}"/>
              </a:ext>
            </a:extLst>
          </p:cNvPr>
          <p:cNvSpPr>
            <a:spLocks noGrp="1"/>
          </p:cNvSpPr>
          <p:nvPr>
            <p:ph idx="1"/>
          </p:nvPr>
        </p:nvSpPr>
        <p:spPr>
          <a:xfrm>
            <a:off x="265922" y="1722921"/>
            <a:ext cx="8724074" cy="4331369"/>
          </a:xfrm>
        </p:spPr>
        <p:txBody>
          <a:bodyPr>
            <a:normAutofit fontScale="40000" lnSpcReduction="20000"/>
          </a:bodyPr>
          <a:lstStyle/>
          <a:p>
            <a:pPr marL="0" indent="0">
              <a:buNone/>
            </a:pPr>
            <a:r>
              <a:rPr lang="en-US" sz="8600" dirty="0"/>
              <a:t>This section evaluates:</a:t>
            </a:r>
          </a:p>
          <a:p>
            <a:pPr lvl="1">
              <a:buFont typeface="Arial" panose="020B0604020202020204" pitchFamily="34" charset="0"/>
              <a:buChar char="•"/>
            </a:pPr>
            <a:r>
              <a:rPr lang="en-US" sz="8600" dirty="0"/>
              <a:t>The claim (thesis statement)</a:t>
            </a:r>
          </a:p>
          <a:p>
            <a:pPr lvl="1">
              <a:buFont typeface="Arial" panose="020B0604020202020204" pitchFamily="34" charset="0"/>
              <a:buChar char="•"/>
            </a:pPr>
            <a:r>
              <a:rPr lang="en-US" sz="8600" dirty="0"/>
              <a:t>The counter-claim (opposing viewpoint)</a:t>
            </a:r>
          </a:p>
          <a:p>
            <a:pPr lvl="1">
              <a:buFont typeface="Arial" panose="020B0604020202020204" pitchFamily="34" charset="0"/>
              <a:buChar char="•"/>
            </a:pPr>
            <a:r>
              <a:rPr lang="en-US" sz="8600" dirty="0"/>
              <a:t>The introductory paragraph, supporting paragraphs and conclusion</a:t>
            </a:r>
          </a:p>
          <a:p>
            <a:pPr lvl="1">
              <a:buFont typeface="Arial" panose="020B0604020202020204" pitchFamily="34" charset="0"/>
              <a:buChar char="•"/>
            </a:pPr>
            <a:r>
              <a:rPr lang="en-US" sz="8600" dirty="0"/>
              <a:t>The use of transitions</a:t>
            </a:r>
          </a:p>
          <a:p>
            <a:pPr lvl="1">
              <a:buFont typeface="Arial" panose="020B0604020202020204" pitchFamily="34" charset="0"/>
              <a:buChar char="•"/>
            </a:pPr>
            <a:r>
              <a:rPr lang="en-US" sz="8600" dirty="0"/>
              <a:t>Progression of ideas</a:t>
            </a:r>
          </a:p>
          <a:p>
            <a:pPr lvl="1">
              <a:buFont typeface="Arial" panose="020B0604020202020204" pitchFamily="34" charset="0"/>
              <a:buChar char="•"/>
            </a:pPr>
            <a:r>
              <a:rPr lang="en-US" sz="8600" dirty="0"/>
              <a:t>Style and tone</a:t>
            </a:r>
          </a:p>
          <a:p>
            <a:endParaRPr lang="en-US" sz="1350" dirty="0"/>
          </a:p>
        </p:txBody>
      </p:sp>
    </p:spTree>
    <p:extLst>
      <p:ext uri="{BB962C8B-B14F-4D97-AF65-F5344CB8AC3E}">
        <p14:creationId xmlns:p14="http://schemas.microsoft.com/office/powerpoint/2010/main" val="24143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4</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773597"/>
            <a:ext cx="3411533" cy="3963059"/>
          </a:xfrm>
        </p:spPr>
        <p:txBody>
          <a:bodyPr>
            <a:noAutofit/>
          </a:bodyPr>
          <a:lstStyle/>
          <a:p>
            <a:r>
              <a:rPr lang="en-US" sz="2800" dirty="0"/>
              <a:t>The response is fully sustained and consistently focused. </a:t>
            </a:r>
          </a:p>
          <a:p>
            <a:r>
              <a:rPr lang="en-US" sz="2800" dirty="0"/>
              <a:t>The response includes most of the bulleted points. </a:t>
            </a:r>
          </a:p>
        </p:txBody>
      </p:sp>
      <p:grpSp>
        <p:nvGrpSpPr>
          <p:cNvPr id="5" name="Group 4" descr="Score point 4 in rubric">
            <a:extLst>
              <a:ext uri="{FF2B5EF4-FFF2-40B4-BE49-F238E27FC236}">
                <a16:creationId xmlns:a16="http://schemas.microsoft.com/office/drawing/2014/main" id="{43FE2A35-7D9A-4E41-8FEC-90217EF9EF83}"/>
              </a:ext>
            </a:extLst>
          </p:cNvPr>
          <p:cNvGrpSpPr/>
          <p:nvPr/>
        </p:nvGrpSpPr>
        <p:grpSpPr>
          <a:xfrm>
            <a:off x="4101625" y="1882140"/>
            <a:ext cx="4831882" cy="3647171"/>
            <a:chOff x="3616163" y="1390276"/>
            <a:chExt cx="5052527" cy="3713556"/>
          </a:xfrm>
        </p:grpSpPr>
        <p:pic>
          <p:nvPicPr>
            <p:cNvPr id="4" name="Content Placeholder 4">
              <a:extLst>
                <a:ext uri="{FF2B5EF4-FFF2-40B4-BE49-F238E27FC236}">
                  <a16:creationId xmlns:a16="http://schemas.microsoft.com/office/drawing/2014/main" id="{C02D225E-8CFD-4BD4-A3D8-C2D4D3530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163" y="1390276"/>
              <a:ext cx="5052527" cy="3713556"/>
            </a:xfrm>
            <a:prstGeom prst="rect">
              <a:avLst/>
            </a:prstGeom>
            <a:effectLst/>
          </p:spPr>
        </p:pic>
        <p:sp>
          <p:nvSpPr>
            <p:cNvPr id="3" name="Rectangle: Rounded Corners 2">
              <a:extLst>
                <a:ext uri="{FF2B5EF4-FFF2-40B4-BE49-F238E27FC236}">
                  <a16:creationId xmlns:a16="http://schemas.microsoft.com/office/drawing/2014/main" id="{2E9062A1-626D-466A-84A2-16CD80C50FD9}"/>
                </a:ext>
              </a:extLst>
            </p:cNvPr>
            <p:cNvSpPr/>
            <p:nvPr/>
          </p:nvSpPr>
          <p:spPr>
            <a:xfrm>
              <a:off x="5212084" y="2307227"/>
              <a:ext cx="2501537" cy="189411"/>
            </a:xfrm>
            <a:prstGeom prst="round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6804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3</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287406" y="1773597"/>
            <a:ext cx="3950547" cy="3963059"/>
          </a:xfrm>
        </p:spPr>
        <p:txBody>
          <a:bodyPr>
            <a:noAutofit/>
          </a:bodyPr>
          <a:lstStyle/>
          <a:p>
            <a:r>
              <a:rPr lang="en-US" sz="2400" dirty="0"/>
              <a:t>The response that is scored a 3 is adequately sustained and generally focused.</a:t>
            </a:r>
          </a:p>
          <a:p>
            <a:r>
              <a:rPr lang="en-US" sz="2400" dirty="0"/>
              <a:t>The response includes most of the bulleted points.</a:t>
            </a:r>
          </a:p>
          <a:p>
            <a:r>
              <a:rPr lang="en-US" sz="2400" dirty="0"/>
              <a:t>The Purpose, Focus and Organization of a response scored at 3 is adequate —not as strong as a response scored at 4.</a:t>
            </a:r>
          </a:p>
          <a:p>
            <a:endParaRPr lang="en-US" sz="2400" dirty="0"/>
          </a:p>
        </p:txBody>
      </p:sp>
      <p:grpSp>
        <p:nvGrpSpPr>
          <p:cNvPr id="11" name="Group 10" descr="Score point 3 in rubric">
            <a:extLst>
              <a:ext uri="{FF2B5EF4-FFF2-40B4-BE49-F238E27FC236}">
                <a16:creationId xmlns:a16="http://schemas.microsoft.com/office/drawing/2014/main" id="{99145A40-A297-46C4-90F5-F2A4C1D91627}"/>
              </a:ext>
            </a:extLst>
          </p:cNvPr>
          <p:cNvGrpSpPr/>
          <p:nvPr/>
        </p:nvGrpSpPr>
        <p:grpSpPr>
          <a:xfrm>
            <a:off x="4437246" y="2107933"/>
            <a:ext cx="4523348" cy="2772075"/>
            <a:chOff x="3326969" y="1452079"/>
            <a:chExt cx="5633625" cy="3694922"/>
          </a:xfrm>
        </p:grpSpPr>
        <p:pic>
          <p:nvPicPr>
            <p:cNvPr id="12" name="Content Placeholder 9" descr="A screenshot of a social media post&#10;&#10;Description automatically generated">
              <a:extLst>
                <a:ext uri="{FF2B5EF4-FFF2-40B4-BE49-F238E27FC236}">
                  <a16:creationId xmlns:a16="http://schemas.microsoft.com/office/drawing/2014/main" id="{F1404692-976D-4A44-8E53-79CC530432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26969" y="1452079"/>
              <a:ext cx="5633625" cy="3694922"/>
            </a:xfrm>
            <a:prstGeom prst="rect">
              <a:avLst/>
            </a:prstGeom>
          </p:spPr>
        </p:pic>
        <p:sp>
          <p:nvSpPr>
            <p:cNvPr id="13" name="Rectangle 12">
              <a:extLst>
                <a:ext uri="{FF2B5EF4-FFF2-40B4-BE49-F238E27FC236}">
                  <a16:creationId xmlns:a16="http://schemas.microsoft.com/office/drawing/2014/main" id="{8D6A881C-0BFF-4546-80DF-FC03D9EF2239}"/>
                </a:ext>
              </a:extLst>
            </p:cNvPr>
            <p:cNvSpPr/>
            <p:nvPr/>
          </p:nvSpPr>
          <p:spPr>
            <a:xfrm>
              <a:off x="5199019" y="1549583"/>
              <a:ext cx="3082835" cy="280851"/>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38144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2</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701582"/>
            <a:ext cx="4114175" cy="4367321"/>
          </a:xfrm>
        </p:spPr>
        <p:txBody>
          <a:bodyPr>
            <a:noAutofit/>
          </a:bodyPr>
          <a:lstStyle/>
          <a:p>
            <a:r>
              <a:rPr lang="en-US" sz="2400" dirty="0">
                <a:latin typeface="Arial" panose="020B0604020202020204" pitchFamily="34" charset="0"/>
                <a:cs typeface="Arial" panose="020B0604020202020204" pitchFamily="34" charset="0"/>
              </a:rPr>
              <a:t>The response is somewhat sustained or supported within the purpose, audience and task.</a:t>
            </a:r>
          </a:p>
          <a:p>
            <a:r>
              <a:rPr lang="en-US" sz="2400" dirty="0">
                <a:latin typeface="Arial" panose="020B0604020202020204" pitchFamily="34" charset="0"/>
                <a:cs typeface="Arial" panose="020B0604020202020204" pitchFamily="34" charset="0"/>
              </a:rPr>
              <a:t>There may be loosely related material included.</a:t>
            </a:r>
          </a:p>
          <a:p>
            <a:r>
              <a:rPr lang="en-US" sz="2400" dirty="0">
                <a:latin typeface="Arial" panose="020B0604020202020204" pitchFamily="34" charset="0"/>
                <a:cs typeface="Arial" panose="020B0604020202020204" pitchFamily="34" charset="0"/>
              </a:rPr>
              <a:t>It has an inconsistent organizational structure.</a:t>
            </a:r>
          </a:p>
          <a:p>
            <a:pPr marL="171442" indent="-171442" defTabSz="685766">
              <a:lnSpc>
                <a:spcPct val="90000"/>
              </a:lnSpc>
              <a:spcBef>
                <a:spcPts val="75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The bulleted comments include words such as: insufficiently, inconsistent, inadequate.</a:t>
            </a:r>
          </a:p>
          <a:p>
            <a:pPr marL="0" indent="0">
              <a:buNone/>
            </a:pPr>
            <a:endParaRPr lang="en-US" sz="2400" dirty="0"/>
          </a:p>
        </p:txBody>
      </p:sp>
      <p:grpSp>
        <p:nvGrpSpPr>
          <p:cNvPr id="7" name="Group 6" descr="score point 2 in rubric">
            <a:extLst>
              <a:ext uri="{FF2B5EF4-FFF2-40B4-BE49-F238E27FC236}">
                <a16:creationId xmlns:a16="http://schemas.microsoft.com/office/drawing/2014/main" id="{7F611330-FCE1-4A72-8BFD-571366911809}"/>
              </a:ext>
            </a:extLst>
          </p:cNvPr>
          <p:cNvGrpSpPr/>
          <p:nvPr/>
        </p:nvGrpSpPr>
        <p:grpSpPr>
          <a:xfrm>
            <a:off x="4600876" y="2752825"/>
            <a:ext cx="4263209" cy="2618529"/>
            <a:chOff x="3533047" y="1301692"/>
            <a:chExt cx="5331038" cy="3713528"/>
          </a:xfrm>
        </p:grpSpPr>
        <p:pic>
          <p:nvPicPr>
            <p:cNvPr id="9" name="Content Placeholder 3" descr="Score point 2 in rubric">
              <a:extLst>
                <a:ext uri="{FF2B5EF4-FFF2-40B4-BE49-F238E27FC236}">
                  <a16:creationId xmlns:a16="http://schemas.microsoft.com/office/drawing/2014/main" id="{018B579D-8757-4299-95F2-58C2798A613F}"/>
                </a:ext>
              </a:extLst>
            </p:cNvPr>
            <p:cNvPicPr>
              <a:picLocks noChangeAspect="1"/>
            </p:cNvPicPr>
            <p:nvPr/>
          </p:nvPicPr>
          <p:blipFill rotWithShape="1">
            <a:blip r:embed="rId3"/>
            <a:srcRect r="54275" b="60530"/>
            <a:stretch/>
          </p:blipFill>
          <p:spPr>
            <a:xfrm>
              <a:off x="3533047" y="1301692"/>
              <a:ext cx="5331038" cy="3713528"/>
            </a:xfrm>
            <a:prstGeom prst="rect">
              <a:avLst/>
            </a:prstGeom>
          </p:spPr>
        </p:pic>
        <p:sp>
          <p:nvSpPr>
            <p:cNvPr id="10" name="Rectangle 9">
              <a:extLst>
                <a:ext uri="{FF2B5EF4-FFF2-40B4-BE49-F238E27FC236}">
                  <a16:creationId xmlns:a16="http://schemas.microsoft.com/office/drawing/2014/main" id="{EF85F3F1-C213-468C-BDB2-FA40C7C37F42}"/>
                </a:ext>
              </a:extLst>
            </p:cNvPr>
            <p:cNvSpPr/>
            <p:nvPr/>
          </p:nvSpPr>
          <p:spPr>
            <a:xfrm>
              <a:off x="5381431" y="2172870"/>
              <a:ext cx="1350606"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EEF00775-1F2D-49B7-BB5F-603957282DA1}"/>
                </a:ext>
              </a:extLst>
            </p:cNvPr>
            <p:cNvSpPr/>
            <p:nvPr/>
          </p:nvSpPr>
          <p:spPr>
            <a:xfrm>
              <a:off x="5857294" y="2382810"/>
              <a:ext cx="2723000"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5153FA4-EA8D-49DB-82D5-1FE6CB4C5B2E}"/>
                </a:ext>
              </a:extLst>
            </p:cNvPr>
            <p:cNvSpPr/>
            <p:nvPr/>
          </p:nvSpPr>
          <p:spPr>
            <a:xfrm>
              <a:off x="4317741" y="2592749"/>
              <a:ext cx="622818"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8ED5B2EF-E160-472D-94F0-6C872934439E}"/>
                </a:ext>
              </a:extLst>
            </p:cNvPr>
            <p:cNvSpPr/>
            <p:nvPr/>
          </p:nvSpPr>
          <p:spPr>
            <a:xfrm>
              <a:off x="7557796" y="2592749"/>
              <a:ext cx="1022496"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09F9DEF-80A3-48E0-88CB-04D14F8E7945}"/>
                </a:ext>
              </a:extLst>
            </p:cNvPr>
            <p:cNvSpPr/>
            <p:nvPr/>
          </p:nvSpPr>
          <p:spPr>
            <a:xfrm>
              <a:off x="4317745" y="2802688"/>
              <a:ext cx="1616528"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7911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1</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760211"/>
            <a:ext cx="4496273" cy="3963059"/>
          </a:xfrm>
        </p:spPr>
        <p:txBody>
          <a:bodyPr>
            <a:noAutofit/>
          </a:bodyPr>
          <a:lstStyle/>
          <a:p>
            <a:r>
              <a:rPr lang="en-US" sz="2400" dirty="0"/>
              <a:t>Related to topic but may demonstrate little awareness of the purpose, audience and task</a:t>
            </a:r>
          </a:p>
          <a:p>
            <a:r>
              <a:rPr lang="en-US" sz="2400" dirty="0"/>
              <a:t>Unclear thesis statement</a:t>
            </a:r>
          </a:p>
          <a:p>
            <a:r>
              <a:rPr lang="en-US" sz="2400" dirty="0"/>
              <a:t>Limited organizational structure</a:t>
            </a:r>
          </a:p>
          <a:p>
            <a:r>
              <a:rPr lang="en-US" sz="2400" dirty="0"/>
              <a:t>Few transitional strategies</a:t>
            </a:r>
          </a:p>
          <a:p>
            <a:r>
              <a:rPr lang="en-US" sz="2400" dirty="0"/>
              <a:t>Frequent extraneous ideas that impede understanding</a:t>
            </a:r>
          </a:p>
          <a:p>
            <a:r>
              <a:rPr lang="en-US" sz="2400" dirty="0"/>
              <a:t>Too brief to demonstrate knowledge of facts and organization</a:t>
            </a:r>
          </a:p>
        </p:txBody>
      </p:sp>
      <p:grpSp>
        <p:nvGrpSpPr>
          <p:cNvPr id="7" name="Group 6" descr="Score point 1 in rubric">
            <a:extLst>
              <a:ext uri="{FF2B5EF4-FFF2-40B4-BE49-F238E27FC236}">
                <a16:creationId xmlns:a16="http://schemas.microsoft.com/office/drawing/2014/main" id="{C59A257F-4C09-4DA8-B5B8-CE8ED3584E86}"/>
              </a:ext>
            </a:extLst>
          </p:cNvPr>
          <p:cNvGrpSpPr/>
          <p:nvPr/>
        </p:nvGrpSpPr>
        <p:grpSpPr>
          <a:xfrm>
            <a:off x="5111015" y="2543844"/>
            <a:ext cx="3780530" cy="2082044"/>
            <a:chOff x="3793863" y="1895751"/>
            <a:chExt cx="5097682" cy="2730137"/>
          </a:xfrm>
        </p:grpSpPr>
        <p:pic>
          <p:nvPicPr>
            <p:cNvPr id="9" name="Content Placeholder 3" descr="Score point 1 in rubric">
              <a:extLst>
                <a:ext uri="{FF2B5EF4-FFF2-40B4-BE49-F238E27FC236}">
                  <a16:creationId xmlns:a16="http://schemas.microsoft.com/office/drawing/2014/main" id="{11374F11-B622-43E0-AA42-2E930124E3EE}"/>
                </a:ext>
              </a:extLst>
            </p:cNvPr>
            <p:cNvPicPr>
              <a:picLocks noChangeAspect="1"/>
            </p:cNvPicPr>
            <p:nvPr/>
          </p:nvPicPr>
          <p:blipFill rotWithShape="1">
            <a:blip r:embed="rId3"/>
            <a:srcRect t="39470" r="54948" b="32740"/>
            <a:stretch/>
          </p:blipFill>
          <p:spPr>
            <a:xfrm>
              <a:off x="3793863" y="1895751"/>
              <a:ext cx="5097682" cy="2730137"/>
            </a:xfrm>
            <a:prstGeom prst="rect">
              <a:avLst/>
            </a:prstGeom>
          </p:spPr>
        </p:pic>
        <p:sp>
          <p:nvSpPr>
            <p:cNvPr id="10" name="Rectangle 9">
              <a:extLst>
                <a:ext uri="{FF2B5EF4-FFF2-40B4-BE49-F238E27FC236}">
                  <a16:creationId xmlns:a16="http://schemas.microsoft.com/office/drawing/2014/main" id="{4F53349F-7C5A-49FE-8370-33BE35B1D403}"/>
                </a:ext>
              </a:extLst>
            </p:cNvPr>
            <p:cNvSpPr/>
            <p:nvPr/>
          </p:nvSpPr>
          <p:spPr>
            <a:xfrm>
              <a:off x="8182249" y="1900646"/>
              <a:ext cx="333104" cy="235131"/>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E797CBD-C2DD-42F7-BD53-6184D24C550D}"/>
                </a:ext>
              </a:extLst>
            </p:cNvPr>
            <p:cNvSpPr/>
            <p:nvPr/>
          </p:nvSpPr>
          <p:spPr>
            <a:xfrm>
              <a:off x="4500155" y="2183132"/>
              <a:ext cx="2973666" cy="202475"/>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C1CFE716-9871-4645-ACE0-B53BA7BF83A3}"/>
                </a:ext>
              </a:extLst>
            </p:cNvPr>
            <p:cNvSpPr/>
            <p:nvPr/>
          </p:nvSpPr>
          <p:spPr>
            <a:xfrm>
              <a:off x="8352766" y="2140677"/>
              <a:ext cx="483326" cy="202475"/>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B835D968-1486-4D5D-ADF9-A1B546C7599E}"/>
                </a:ext>
              </a:extLst>
            </p:cNvPr>
            <p:cNvSpPr/>
            <p:nvPr/>
          </p:nvSpPr>
          <p:spPr>
            <a:xfrm>
              <a:off x="4500156" y="2418265"/>
              <a:ext cx="3448594" cy="188093"/>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7831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0</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594033"/>
            <a:ext cx="6501242" cy="4129237"/>
          </a:xfrm>
        </p:spPr>
        <p:txBody>
          <a:bodyPr>
            <a:noAutofit/>
          </a:bodyPr>
          <a:lstStyle/>
          <a:p>
            <a:r>
              <a:rPr lang="en-US" sz="2400" dirty="0"/>
              <a:t>Minimally related to the topic and demonstrates no awareness of the purpose, audience and task</a:t>
            </a:r>
          </a:p>
          <a:p>
            <a:r>
              <a:rPr lang="en-US" sz="2400" dirty="0"/>
              <a:t>Presented in a language other than English</a:t>
            </a:r>
          </a:p>
          <a:p>
            <a:r>
              <a:rPr lang="en-US" sz="2400" dirty="0"/>
              <a:t>May be blank</a:t>
            </a:r>
          </a:p>
          <a:p>
            <a:r>
              <a:rPr lang="en-US" sz="2400" dirty="0"/>
              <a:t>Restatement of the stem</a:t>
            </a:r>
          </a:p>
          <a:p>
            <a:r>
              <a:rPr lang="en-US" sz="2400" dirty="0"/>
              <a:t>Random keystroke characters</a:t>
            </a:r>
          </a:p>
          <a:p>
            <a:r>
              <a:rPr lang="en-US" sz="2400" dirty="0"/>
              <a:t>Only bulleted points</a:t>
            </a:r>
          </a:p>
          <a:p>
            <a:r>
              <a:rPr lang="en-US" sz="2400" dirty="0"/>
              <a:t>No transitional strategies</a:t>
            </a:r>
          </a:p>
          <a:p>
            <a:r>
              <a:rPr lang="en-US" sz="2400" dirty="0"/>
              <a:t>No evidence of a thesis</a:t>
            </a:r>
          </a:p>
          <a:p>
            <a:r>
              <a:rPr lang="en-US" sz="2400" dirty="0"/>
              <a:t>No evidence of a counterclaim</a:t>
            </a:r>
          </a:p>
        </p:txBody>
      </p:sp>
      <p:grpSp>
        <p:nvGrpSpPr>
          <p:cNvPr id="21" name="Group 20" descr="Score point 0 in rubric">
            <a:extLst>
              <a:ext uri="{FF2B5EF4-FFF2-40B4-BE49-F238E27FC236}">
                <a16:creationId xmlns:a16="http://schemas.microsoft.com/office/drawing/2014/main" id="{46FCD0BA-13BE-4B4F-9C06-4A85FA3DB2FD}"/>
              </a:ext>
            </a:extLst>
          </p:cNvPr>
          <p:cNvGrpSpPr/>
          <p:nvPr/>
        </p:nvGrpSpPr>
        <p:grpSpPr>
          <a:xfrm>
            <a:off x="5090191" y="3243715"/>
            <a:ext cx="3795500" cy="2791326"/>
            <a:chOff x="3726282" y="1948002"/>
            <a:chExt cx="4923265" cy="3298372"/>
          </a:xfrm>
        </p:grpSpPr>
        <p:pic>
          <p:nvPicPr>
            <p:cNvPr id="22" name="Picture 21" descr="Score point 0 in rubric">
              <a:extLst>
                <a:ext uri="{FF2B5EF4-FFF2-40B4-BE49-F238E27FC236}">
                  <a16:creationId xmlns:a16="http://schemas.microsoft.com/office/drawing/2014/main" id="{8466407F-B790-4AC2-8D6A-79F1ACD6F4DD}"/>
                </a:ext>
              </a:extLst>
            </p:cNvPr>
            <p:cNvPicPr>
              <a:picLocks noChangeAspect="1"/>
            </p:cNvPicPr>
            <p:nvPr/>
          </p:nvPicPr>
          <p:blipFill rotWithShape="1">
            <a:blip r:embed="rId3"/>
            <a:srcRect t="67274" r="54091" b="5370"/>
            <a:stretch/>
          </p:blipFill>
          <p:spPr>
            <a:xfrm>
              <a:off x="3726282" y="1948002"/>
              <a:ext cx="4923265" cy="3298372"/>
            </a:xfrm>
            <a:prstGeom prst="rect">
              <a:avLst/>
            </a:prstGeom>
          </p:spPr>
        </p:pic>
        <p:sp>
          <p:nvSpPr>
            <p:cNvPr id="23" name="Rectangle 22">
              <a:extLst>
                <a:ext uri="{FF2B5EF4-FFF2-40B4-BE49-F238E27FC236}">
                  <a16:creationId xmlns:a16="http://schemas.microsoft.com/office/drawing/2014/main" id="{58FFB28F-9E88-4078-A994-1146CD6AD5A0}"/>
                </a:ext>
              </a:extLst>
            </p:cNvPr>
            <p:cNvSpPr/>
            <p:nvPr/>
          </p:nvSpPr>
          <p:spPr>
            <a:xfrm>
              <a:off x="5409424" y="2059033"/>
              <a:ext cx="3061841" cy="27432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0134B0EF-F77D-4F70-BC94-5264175BCFB7}"/>
                </a:ext>
              </a:extLst>
            </p:cNvPr>
            <p:cNvSpPr/>
            <p:nvPr/>
          </p:nvSpPr>
          <p:spPr>
            <a:xfrm>
              <a:off x="4402187" y="2333353"/>
              <a:ext cx="2664823" cy="22860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DA67E591-BCF1-4788-8546-08156BF1F522}"/>
                </a:ext>
              </a:extLst>
            </p:cNvPr>
            <p:cNvSpPr/>
            <p:nvPr/>
          </p:nvSpPr>
          <p:spPr>
            <a:xfrm>
              <a:off x="7622177" y="2338952"/>
              <a:ext cx="731520" cy="22860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12849F55-FDBD-43CA-ADA9-854BFA26CD14}"/>
                </a:ext>
              </a:extLst>
            </p:cNvPr>
            <p:cNvSpPr/>
            <p:nvPr/>
          </p:nvSpPr>
          <p:spPr>
            <a:xfrm>
              <a:off x="4402185" y="2607673"/>
              <a:ext cx="1469572" cy="22860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48830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58C05-E8F6-4115-B27A-293D9E77ECBF}"/>
              </a:ext>
            </a:extLst>
          </p:cNvPr>
          <p:cNvSpPr>
            <a:spLocks noGrp="1"/>
          </p:cNvSpPr>
          <p:nvPr>
            <p:ph type="title"/>
          </p:nvPr>
        </p:nvSpPr>
        <p:spPr>
          <a:xfrm>
            <a:off x="457200" y="457200"/>
            <a:ext cx="4374682" cy="1939491"/>
          </a:xfrm>
        </p:spPr>
        <p:txBody>
          <a:bodyPr/>
          <a:lstStyle/>
          <a:p>
            <a:r>
              <a:rPr lang="en-US" sz="3200" dirty="0"/>
              <a:t>Sample Introductory Paragraphs and Claims Thesis Statements</a:t>
            </a:r>
            <a:br>
              <a:rPr lang="en-US" dirty="0"/>
            </a:br>
            <a:endParaRPr lang="en-US" dirty="0"/>
          </a:p>
        </p:txBody>
      </p:sp>
      <p:sp>
        <p:nvSpPr>
          <p:cNvPr id="7" name="Content Placeholder 2">
            <a:extLst>
              <a:ext uri="{FF2B5EF4-FFF2-40B4-BE49-F238E27FC236}">
                <a16:creationId xmlns:a16="http://schemas.microsoft.com/office/drawing/2014/main" id="{F64EEA38-FE70-4E66-9958-7A875C531D21}"/>
              </a:ext>
            </a:extLst>
          </p:cNvPr>
          <p:cNvSpPr>
            <a:spLocks noGrp="1"/>
          </p:cNvSpPr>
          <p:nvPr>
            <p:ph idx="1"/>
          </p:nvPr>
        </p:nvSpPr>
        <p:spPr>
          <a:xfrm>
            <a:off x="457200" y="2396691"/>
            <a:ext cx="4538311" cy="3709430"/>
          </a:xfrm>
        </p:spPr>
        <p:txBody>
          <a:bodyPr/>
          <a:lstStyle/>
          <a:p>
            <a:r>
              <a:rPr lang="en-US" dirty="0"/>
              <a:t>Let’s take a look at some sample introductory paragraphs and claims (thesis statements) from writing samples that scored 4, 3, 2, 1, and 0.</a:t>
            </a:r>
          </a:p>
          <a:p>
            <a:endParaRPr lang="en-US" dirty="0"/>
          </a:p>
        </p:txBody>
      </p:sp>
      <p:pic>
        <p:nvPicPr>
          <p:cNvPr id="8" name="Picture 7" descr="Two people sitting at a table writing&#10;&#10;">
            <a:extLst>
              <a:ext uri="{FF2B5EF4-FFF2-40B4-BE49-F238E27FC236}">
                <a16:creationId xmlns:a16="http://schemas.microsoft.com/office/drawing/2014/main" id="{A538D894-3ECA-4A85-8402-00BD52BC2F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95511" y="0"/>
            <a:ext cx="4148489" cy="6261234"/>
          </a:xfrm>
          <a:prstGeom prst="rect">
            <a:avLst/>
          </a:prstGeom>
        </p:spPr>
      </p:pic>
    </p:spTree>
    <p:extLst>
      <p:ext uri="{BB962C8B-B14F-4D97-AF65-F5344CB8AC3E}">
        <p14:creationId xmlns:p14="http://schemas.microsoft.com/office/powerpoint/2010/main" val="29734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D3BE78-DA35-4F3C-84C6-65B3BDB27D02}"/>
              </a:ext>
            </a:extLst>
          </p:cNvPr>
          <p:cNvSpPr>
            <a:spLocks noGrp="1"/>
          </p:cNvSpPr>
          <p:nvPr>
            <p:ph type="title"/>
          </p:nvPr>
        </p:nvSpPr>
        <p:spPr>
          <a:xfrm>
            <a:off x="649705" y="285754"/>
            <a:ext cx="8229600" cy="484748"/>
          </a:xfrm>
        </p:spPr>
        <p:txBody>
          <a:bodyPr/>
          <a:lstStyle/>
          <a:p>
            <a:r>
              <a:rPr lang="en-US" dirty="0"/>
              <a:t>The Prompt</a:t>
            </a:r>
          </a:p>
        </p:txBody>
      </p:sp>
      <p:sp>
        <p:nvSpPr>
          <p:cNvPr id="6" name="Content Placeholder 5">
            <a:extLst>
              <a:ext uri="{FF2B5EF4-FFF2-40B4-BE49-F238E27FC236}">
                <a16:creationId xmlns:a16="http://schemas.microsoft.com/office/drawing/2014/main" id="{4A6823F3-A2DF-42E7-8E4B-6AE970EBB11F}"/>
              </a:ext>
            </a:extLst>
          </p:cNvPr>
          <p:cNvSpPr>
            <a:spLocks noGrp="1"/>
          </p:cNvSpPr>
          <p:nvPr>
            <p:ph idx="1"/>
          </p:nvPr>
        </p:nvSpPr>
        <p:spPr>
          <a:xfrm>
            <a:off x="457200" y="1020279"/>
            <a:ext cx="8229600" cy="4108556"/>
          </a:xfrm>
        </p:spPr>
        <p:txBody>
          <a:bodyPr/>
          <a:lstStyle/>
          <a:p>
            <a:pPr marL="0" indent="0">
              <a:buNone/>
            </a:pPr>
            <a:r>
              <a:rPr lang="en-US" sz="1800" dirty="0"/>
              <a:t>Should cultural artifacts be returned to their regions of origin? </a:t>
            </a:r>
          </a:p>
          <a:p>
            <a:pPr marL="0" indent="0">
              <a:buNone/>
            </a:pPr>
            <a:r>
              <a:rPr lang="en-US" sz="1800" dirty="0"/>
              <a:t>Construct a multi-paragraph, written response in which you make and support a claim about whether cultural artifacts should be returned to their regions of origin. Your response must be based on ideas and information that can be found in the source set. </a:t>
            </a:r>
          </a:p>
          <a:p>
            <a:pPr marL="0" indent="0">
              <a:buNone/>
            </a:pPr>
            <a:endParaRPr lang="en-US" sz="1100" dirty="0"/>
          </a:p>
          <a:p>
            <a:r>
              <a:rPr lang="en-US" sz="1800" dirty="0"/>
              <a:t>As you write your response:</a:t>
            </a:r>
          </a:p>
          <a:p>
            <a:pPr lvl="0"/>
            <a:r>
              <a:rPr lang="en-US" sz="1800" dirty="0"/>
              <a:t>use your own words to develop a controlling idea; </a:t>
            </a:r>
          </a:p>
          <a:p>
            <a:pPr lvl="0"/>
            <a:r>
              <a:rPr lang="en-US" sz="1800" dirty="0"/>
              <a:t>use evidence from the passages to support your controlling idea; and</a:t>
            </a:r>
          </a:p>
          <a:p>
            <a:pPr lvl="0"/>
            <a:r>
              <a:rPr lang="en-US" sz="1800" dirty="0"/>
              <a:t>use clear language to express ideas about your topic by making connections to your evidence.</a:t>
            </a:r>
          </a:p>
          <a:p>
            <a:pPr marL="0" indent="0">
              <a:buNone/>
            </a:pPr>
            <a:endParaRPr lang="en-US" sz="1100" dirty="0"/>
          </a:p>
          <a:p>
            <a:pPr marL="0" indent="0">
              <a:buNone/>
            </a:pPr>
            <a:r>
              <a:rPr lang="en-US" sz="1800" dirty="0"/>
              <a:t>Be sure to: </a:t>
            </a:r>
          </a:p>
          <a:p>
            <a:pPr lvl="0"/>
            <a:r>
              <a:rPr lang="en-US" sz="1800" dirty="0"/>
              <a:t>include an introduction;</a:t>
            </a:r>
          </a:p>
          <a:p>
            <a:pPr lvl="0"/>
            <a:r>
              <a:rPr lang="en-US" sz="1800" dirty="0"/>
              <a:t>create focused, organized paragraphs;</a:t>
            </a:r>
          </a:p>
          <a:p>
            <a:pPr lvl="0"/>
            <a:r>
              <a:rPr lang="en-US" sz="1800" dirty="0"/>
              <a:t>pay attention to the grammar, structure, and mechanics of your sentences; and</a:t>
            </a:r>
          </a:p>
          <a:p>
            <a:pPr lvl="0"/>
            <a:r>
              <a:rPr lang="en-US" sz="1800" dirty="0"/>
              <a:t>include a conclusion.</a:t>
            </a:r>
          </a:p>
          <a:p>
            <a:pPr marL="0" indent="0">
              <a:buNone/>
            </a:pPr>
            <a:endParaRPr lang="en-US" dirty="0"/>
          </a:p>
        </p:txBody>
      </p:sp>
    </p:spTree>
    <p:extLst>
      <p:ext uri="{BB962C8B-B14F-4D97-AF65-F5344CB8AC3E}">
        <p14:creationId xmlns:p14="http://schemas.microsoft.com/office/powerpoint/2010/main" val="122133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C373-2C6E-439E-9D80-DEEE8C410C3E}"/>
              </a:ext>
            </a:extLst>
          </p:cNvPr>
          <p:cNvSpPr>
            <a:spLocks noGrp="1"/>
          </p:cNvSpPr>
          <p:nvPr>
            <p:ph type="title"/>
          </p:nvPr>
        </p:nvSpPr>
        <p:spPr>
          <a:xfrm>
            <a:off x="457200" y="170250"/>
            <a:ext cx="8229600" cy="615553"/>
          </a:xfrm>
        </p:spPr>
        <p:txBody>
          <a:bodyPr/>
          <a:lstStyle/>
          <a:p>
            <a:r>
              <a:rPr lang="en-US" sz="4000" dirty="0"/>
              <a:t>Sample 1</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7F3B2AA-F4FE-429A-97C1-D35764F63C8B}"/>
                  </a:ext>
                  <a:ext uri="{C183D7F6-B498-43B3-948B-1728B52AA6E4}">
                    <adec:decorative xmlns:adec="http://schemas.microsoft.com/office/drawing/2017/decorative" val="1"/>
                  </a:ext>
                </a:extLst>
              </p14:cNvPr>
              <p14:cNvContentPartPr/>
              <p14:nvPr/>
            </p14:nvContentPartPr>
            <p14:xfrm>
              <a:off x="3918725" y="4279142"/>
              <a:ext cx="270" cy="270"/>
            </p14:xfrm>
          </p:contentPart>
        </mc:Choice>
        <mc:Fallback xmlns="">
          <p:pic>
            <p:nvPicPr>
              <p:cNvPr id="3" name="Ink 2">
                <a:extLst>
                  <a:ext uri="{FF2B5EF4-FFF2-40B4-BE49-F238E27FC236}">
                    <a16:creationId xmlns:a16="http://schemas.microsoft.com/office/drawing/2014/main" id="{27F3B2AA-F4FE-429A-97C1-D35764F63C8B}"/>
                  </a:ext>
                  <a:ext uri="{C183D7F6-B498-43B3-948B-1728B52AA6E4}">
                    <adec:decorative xmlns:adec="http://schemas.microsoft.com/office/drawing/2017/decorative" val="1"/>
                  </a:ext>
                </a:extLst>
              </p:cNvPr>
              <p:cNvPicPr/>
              <p:nvPr/>
            </p:nvPicPr>
            <p:blipFill>
              <a:blip r:embed="rId4"/>
              <a:stretch>
                <a:fillRect/>
              </a:stretch>
            </p:blipFill>
            <p:spPr>
              <a:xfrm>
                <a:off x="3911975" y="4272392"/>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2093E89-EDB1-4E32-804C-8BE4466523DC}"/>
                  </a:ext>
                  <a:ext uri="{C183D7F6-B498-43B3-948B-1728B52AA6E4}">
                    <adec:decorative xmlns:adec="http://schemas.microsoft.com/office/drawing/2017/decorative" val="1"/>
                  </a:ext>
                </a:extLst>
              </p14:cNvPr>
              <p14:cNvContentPartPr/>
              <p14:nvPr/>
            </p14:nvContentPartPr>
            <p14:xfrm>
              <a:off x="4352615" y="4459232"/>
              <a:ext cx="406350" cy="37260"/>
            </p14:xfrm>
          </p:contentPart>
        </mc:Choice>
        <mc:Fallback xmlns="">
          <p:pic>
            <p:nvPicPr>
              <p:cNvPr id="4" name="Ink 3">
                <a:extLst>
                  <a:ext uri="{FF2B5EF4-FFF2-40B4-BE49-F238E27FC236}">
                    <a16:creationId xmlns:a16="http://schemas.microsoft.com/office/drawing/2014/main" id="{F2093E89-EDB1-4E32-804C-8BE4466523DC}"/>
                  </a:ext>
                  <a:ext uri="{C183D7F6-B498-43B3-948B-1728B52AA6E4}">
                    <adec:decorative xmlns:adec="http://schemas.microsoft.com/office/drawing/2017/decorative" val="1"/>
                  </a:ext>
                </a:extLst>
              </p:cNvPr>
              <p:cNvPicPr/>
              <p:nvPr/>
            </p:nvPicPr>
            <p:blipFill>
              <a:blip r:embed="rId6"/>
              <a:stretch>
                <a:fillRect/>
              </a:stretch>
            </p:blipFill>
            <p:spPr>
              <a:xfrm>
                <a:off x="4343609" y="4450188"/>
                <a:ext cx="424002" cy="5498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A07F677-6551-4CFE-BE93-20A487F1CD82}"/>
                  </a:ext>
                  <a:ext uri="{C183D7F6-B498-43B3-948B-1728B52AA6E4}">
                    <adec:decorative xmlns:adec="http://schemas.microsoft.com/office/drawing/2017/decorative" val="1"/>
                  </a:ext>
                </a:extLst>
              </p14:cNvPr>
              <p14:cNvContentPartPr/>
              <p14:nvPr/>
            </p14:nvContentPartPr>
            <p14:xfrm>
              <a:off x="1637495" y="3894392"/>
              <a:ext cx="270" cy="270"/>
            </p14:xfrm>
          </p:contentPart>
        </mc:Choice>
        <mc:Fallback xmlns="">
          <p:pic>
            <p:nvPicPr>
              <p:cNvPr id="9" name="Ink 8">
                <a:extLst>
                  <a:ext uri="{FF2B5EF4-FFF2-40B4-BE49-F238E27FC236}">
                    <a16:creationId xmlns:a16="http://schemas.microsoft.com/office/drawing/2014/main" id="{EA07F677-6551-4CFE-BE93-20A487F1CD82}"/>
                  </a:ext>
                  <a:ext uri="{C183D7F6-B498-43B3-948B-1728B52AA6E4}">
                    <adec:decorative xmlns:adec="http://schemas.microsoft.com/office/drawing/2017/decorative" val="1"/>
                  </a:ext>
                </a:extLst>
              </p:cNvPr>
              <p:cNvPicPr/>
              <p:nvPr/>
            </p:nvPicPr>
            <p:blipFill>
              <a:blip r:embed="rId4"/>
              <a:stretch>
                <a:fillRect/>
              </a:stretch>
            </p:blipFill>
            <p:spPr>
              <a:xfrm>
                <a:off x="1630745" y="3887642"/>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313E838-AC4A-433D-A0CA-E0F9D58AA808}"/>
                  </a:ext>
                  <a:ext uri="{C183D7F6-B498-43B3-948B-1728B52AA6E4}">
                    <adec:decorative xmlns:adec="http://schemas.microsoft.com/office/drawing/2017/decorative" val="1"/>
                  </a:ext>
                </a:extLst>
              </p14:cNvPr>
              <p14:cNvContentPartPr/>
              <p14:nvPr/>
            </p14:nvContentPartPr>
            <p14:xfrm>
              <a:off x="1793825" y="3943262"/>
              <a:ext cx="152010" cy="21330"/>
            </p14:xfrm>
          </p:contentPart>
        </mc:Choice>
        <mc:Fallback xmlns="">
          <p:pic>
            <p:nvPicPr>
              <p:cNvPr id="10" name="Ink 9">
                <a:extLst>
                  <a:ext uri="{FF2B5EF4-FFF2-40B4-BE49-F238E27FC236}">
                    <a16:creationId xmlns:a16="http://schemas.microsoft.com/office/drawing/2014/main" id="{6313E838-AC4A-433D-A0CA-E0F9D58AA808}"/>
                  </a:ext>
                  <a:ext uri="{C183D7F6-B498-43B3-948B-1728B52AA6E4}">
                    <adec:decorative xmlns:adec="http://schemas.microsoft.com/office/drawing/2017/decorative" val="1"/>
                  </a:ext>
                </a:extLst>
              </p:cNvPr>
              <p:cNvPicPr/>
              <p:nvPr/>
            </p:nvPicPr>
            <p:blipFill>
              <a:blip r:embed="rId9"/>
              <a:stretch>
                <a:fillRect/>
              </a:stretch>
            </p:blipFill>
            <p:spPr>
              <a:xfrm>
                <a:off x="1784820" y="3934224"/>
                <a:ext cx="169660" cy="39045"/>
              </a:xfrm>
              <a:prstGeom prst="rect">
                <a:avLst/>
              </a:prstGeom>
            </p:spPr>
          </p:pic>
        </mc:Fallback>
      </mc:AlternateContent>
      <p:sp>
        <p:nvSpPr>
          <p:cNvPr id="5" name="Content Placeholder 4">
            <a:extLst>
              <a:ext uri="{FF2B5EF4-FFF2-40B4-BE49-F238E27FC236}">
                <a16:creationId xmlns:a16="http://schemas.microsoft.com/office/drawing/2014/main" id="{91165987-F707-4D21-A79C-BA306CEE2AE4}"/>
              </a:ext>
            </a:extLst>
          </p:cNvPr>
          <p:cNvSpPr>
            <a:spLocks noGrp="1"/>
          </p:cNvSpPr>
          <p:nvPr>
            <p:ph idx="1"/>
          </p:nvPr>
        </p:nvSpPr>
        <p:spPr>
          <a:xfrm>
            <a:off x="457200" y="785803"/>
            <a:ext cx="8236763" cy="5312107"/>
          </a:xfrm>
        </p:spPr>
        <p:txBody>
          <a:bodyPr/>
          <a:lstStyle/>
          <a:p>
            <a:pPr marL="0" indent="0">
              <a:buNone/>
            </a:pPr>
            <a:r>
              <a:rPr lang="en-US" sz="1350" dirty="0"/>
              <a:t>	</a:t>
            </a:r>
            <a:r>
              <a:rPr lang="en-US" sz="2400" dirty="0"/>
              <a:t>	A thief hides in the shadows, waiting to steal a priceless golden necklace from its display case in the dark of night.  Every day, antiquities like this object are at risk of being looted and sold off by smugglers.  Scholars, museum curators, politicians and scientists have been debating whether or not antiquities should be kept in the countries where they are found.  Some believe this builds a country’s national identity.  Others believe it is unsafe to return these artifacts tot heir countries and would rather see the objects housed in museums.  Antiquities such as the golden necklace, link us to a culture and history that would otherwise be forgotten.  Thus, these ancient objects should not returned be to their countries; instead, they should be displayed in large museums where they can be secure and accessible to the entire world.</a:t>
            </a:r>
          </a:p>
          <a:p>
            <a:endParaRPr lang="en-US" dirty="0"/>
          </a:p>
        </p:txBody>
      </p:sp>
    </p:spTree>
    <p:extLst>
      <p:ext uri="{BB962C8B-B14F-4D97-AF65-F5344CB8AC3E}">
        <p14:creationId xmlns:p14="http://schemas.microsoft.com/office/powerpoint/2010/main" val="224620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60975-F3AC-4343-8715-F0C07EAD784A}"/>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3423D85B-B769-45B0-B88C-2C8BF388169B}"/>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203312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1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7B48-37C0-4EC9-910A-BD68D2860CEE}"/>
              </a:ext>
            </a:extLst>
          </p:cNvPr>
          <p:cNvSpPr>
            <a:spLocks noGrp="1"/>
          </p:cNvSpPr>
          <p:nvPr>
            <p:ph type="title"/>
          </p:nvPr>
        </p:nvSpPr>
        <p:spPr>
          <a:xfrm>
            <a:off x="457200" y="523047"/>
            <a:ext cx="8229600" cy="677108"/>
          </a:xfrm>
        </p:spPr>
        <p:txBody>
          <a:bodyPr/>
          <a:lstStyle/>
          <a:p>
            <a:r>
              <a:rPr lang="en-US" sz="4400" dirty="0">
                <a:solidFill>
                  <a:srgbClr val="CD0920"/>
                </a:solidFill>
              </a:rPr>
              <a:t>Highly Effective</a:t>
            </a:r>
            <a:endParaRPr lang="en-US" sz="5400" dirty="0">
              <a:solidFill>
                <a:srgbClr val="CD0920"/>
              </a:solidFill>
            </a:endParaRPr>
          </a:p>
        </p:txBody>
      </p:sp>
      <p:sp>
        <p:nvSpPr>
          <p:cNvPr id="3" name="Content Placeholder 2">
            <a:extLst>
              <a:ext uri="{FF2B5EF4-FFF2-40B4-BE49-F238E27FC236}">
                <a16:creationId xmlns:a16="http://schemas.microsoft.com/office/drawing/2014/main" id="{E3285E6A-BFF1-4121-8F1A-E81FB621407D}"/>
              </a:ext>
            </a:extLst>
          </p:cNvPr>
          <p:cNvSpPr>
            <a:spLocks noGrp="1"/>
          </p:cNvSpPr>
          <p:nvPr>
            <p:ph idx="1"/>
          </p:nvPr>
        </p:nvSpPr>
        <p:spPr>
          <a:xfrm>
            <a:off x="304800" y="1375485"/>
            <a:ext cx="8382000" cy="2771573"/>
          </a:xfrm>
        </p:spPr>
        <p:txBody>
          <a:bodyPr/>
          <a:lstStyle/>
          <a:p>
            <a:pPr marL="259544" lvl="1" indent="0">
              <a:buNone/>
            </a:pPr>
            <a:r>
              <a:rPr lang="en-US" sz="1350" dirty="0"/>
              <a:t>	</a:t>
            </a:r>
            <a:r>
              <a:rPr lang="en-US" sz="2200" dirty="0"/>
              <a:t>	A thief hides in the shadows, waiting to steal a priceless golden necklace from its display case in the dark of night.  Every day, antiquities like this object are at risk of being looted and sold off by smugglers.  Scholars, museum curators, politicians and scientists have been debating whether or not antiquities should be kept in the countries where they are found.  Some believe this builds a country’s national identity.  Others believe it is unsafe to return these artifacts tot heir countries and would rather see the objects housed in museums.  </a:t>
            </a:r>
            <a:r>
              <a:rPr lang="en-US" sz="2200" dirty="0" err="1"/>
              <a:t>Antiguities</a:t>
            </a:r>
            <a:r>
              <a:rPr lang="en-US" sz="2200" dirty="0"/>
              <a:t> </a:t>
            </a:r>
            <a:r>
              <a:rPr lang="en-US" sz="2200" i="1" dirty="0"/>
              <a:t>sic</a:t>
            </a:r>
            <a:r>
              <a:rPr lang="en-US" sz="2200" dirty="0"/>
              <a:t> such as the golden necklace, link us to a culture and history that would otherwise be forgotten.  </a:t>
            </a:r>
            <a:r>
              <a:rPr lang="en-US" sz="2200" dirty="0">
                <a:highlight>
                  <a:srgbClr val="FFFF00"/>
                </a:highlight>
              </a:rPr>
              <a:t>Thus, these ancient objects should not returned be to their countries; instead, they should be displayed in large museums where they can be secure and accessible to the entire world.</a:t>
            </a:r>
          </a:p>
          <a:p>
            <a:endParaRPr lang="en-US" dirty="0"/>
          </a:p>
        </p:txBody>
      </p:sp>
    </p:spTree>
    <p:extLst>
      <p:ext uri="{BB962C8B-B14F-4D97-AF65-F5344CB8AC3E}">
        <p14:creationId xmlns:p14="http://schemas.microsoft.com/office/powerpoint/2010/main" val="26983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15BF2-6273-4AE9-B883-588E2F0E1F1D}"/>
              </a:ext>
            </a:extLst>
          </p:cNvPr>
          <p:cNvSpPr>
            <a:spLocks noGrp="1"/>
          </p:cNvSpPr>
          <p:nvPr>
            <p:ph idx="1"/>
          </p:nvPr>
        </p:nvSpPr>
        <p:spPr>
          <a:xfrm>
            <a:off x="369277" y="1362809"/>
            <a:ext cx="8317523" cy="4269180"/>
          </a:xfrm>
        </p:spPr>
        <p:txBody>
          <a:bodyPr/>
          <a:lstStyle/>
          <a:p>
            <a:pPr marL="0" indent="0">
              <a:buNone/>
            </a:pPr>
            <a:r>
              <a:rPr lang="en-US" dirty="0"/>
              <a:t>	Never take something that doesn’t belong to you.  That’s what my parents always tell me.  People have been arguing for years whether or not artifacts should remain in museums or be returned to the countries where they came from.  Cultural artifacts do not belong to museums.  They belong to the community where they were found.</a:t>
            </a:r>
          </a:p>
          <a:p>
            <a:endParaRPr lang="en-US" dirty="0"/>
          </a:p>
        </p:txBody>
      </p:sp>
      <p:sp>
        <p:nvSpPr>
          <p:cNvPr id="5" name="Title 1">
            <a:extLst>
              <a:ext uri="{FF2B5EF4-FFF2-40B4-BE49-F238E27FC236}">
                <a16:creationId xmlns:a16="http://schemas.microsoft.com/office/drawing/2014/main" id="{6D3B8CDB-874A-45C6-BF57-5EEFDE82B1F7}"/>
              </a:ext>
            </a:extLst>
          </p:cNvPr>
          <p:cNvSpPr>
            <a:spLocks noGrp="1"/>
          </p:cNvSpPr>
          <p:nvPr>
            <p:ph type="title"/>
          </p:nvPr>
        </p:nvSpPr>
        <p:spPr>
          <a:xfrm>
            <a:off x="457200" y="457200"/>
            <a:ext cx="8229600" cy="646331"/>
          </a:xfrm>
        </p:spPr>
        <p:txBody>
          <a:bodyPr/>
          <a:lstStyle/>
          <a:p>
            <a:r>
              <a:rPr lang="en-US" dirty="0"/>
              <a:t>Sample 2</a:t>
            </a:r>
          </a:p>
        </p:txBody>
      </p:sp>
    </p:spTree>
    <p:extLst>
      <p:ext uri="{BB962C8B-B14F-4D97-AF65-F5344CB8AC3E}">
        <p14:creationId xmlns:p14="http://schemas.microsoft.com/office/powerpoint/2010/main" val="1789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C4CFC-1D39-404E-B827-2DD43BFAA603}"/>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166FC073-319B-4AC3-BEC5-05EA6F55A2A5}"/>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37124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2192-03AA-4D20-B385-778A03D8E06B}"/>
              </a:ext>
            </a:extLst>
          </p:cNvPr>
          <p:cNvSpPr>
            <a:spLocks noGrp="1"/>
          </p:cNvSpPr>
          <p:nvPr>
            <p:ph type="title"/>
          </p:nvPr>
        </p:nvSpPr>
        <p:spPr>
          <a:xfrm>
            <a:off x="2634991" y="442762"/>
            <a:ext cx="3413511" cy="605644"/>
          </a:xfrm>
        </p:spPr>
        <p:txBody>
          <a:bodyPr anchor="b">
            <a:normAutofit/>
          </a:bodyPr>
          <a:lstStyle/>
          <a:p>
            <a:pPr>
              <a:lnSpc>
                <a:spcPct val="90000"/>
              </a:lnSpc>
            </a:pPr>
            <a:r>
              <a:rPr lang="en-US" dirty="0">
                <a:solidFill>
                  <a:srgbClr val="CD0920"/>
                </a:solidFill>
              </a:rPr>
              <a:t>Adequate</a:t>
            </a:r>
          </a:p>
        </p:txBody>
      </p:sp>
      <p:sp>
        <p:nvSpPr>
          <p:cNvPr id="6" name="Rectangle 5">
            <a:extLst>
              <a:ext uri="{FF2B5EF4-FFF2-40B4-BE49-F238E27FC236}">
                <a16:creationId xmlns:a16="http://schemas.microsoft.com/office/drawing/2014/main" id="{89707382-386C-4180-AD80-0EE7BA3911BB}"/>
              </a:ext>
            </a:extLst>
          </p:cNvPr>
          <p:cNvSpPr/>
          <p:nvPr/>
        </p:nvSpPr>
        <p:spPr>
          <a:xfrm>
            <a:off x="750771" y="1239052"/>
            <a:ext cx="7751778" cy="397031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Never take something that doesn’t belong to you.  That’s what my parents always tell me.  People have been arguing for years whether or not artifacts should remain in museums or be returned to the countries where they came from.  Cultural artifacts do not belong to museums.  They belong to the community where they were found.  </a:t>
            </a:r>
            <a:r>
              <a:rPr lang="en-US" sz="2800" dirty="0">
                <a:highlight>
                  <a:srgbClr val="FFFF00"/>
                </a:highlight>
                <a:latin typeface="Arial" panose="020B0604020202020204" pitchFamily="34" charset="0"/>
                <a:cs typeface="Arial" panose="020B0604020202020204" pitchFamily="34" charset="0"/>
              </a:rPr>
              <a:t>Cultural artifacts should be returned to their regions of origin.</a:t>
            </a:r>
          </a:p>
        </p:txBody>
      </p:sp>
    </p:spTree>
    <p:extLst>
      <p:ext uri="{BB962C8B-B14F-4D97-AF65-F5344CB8AC3E}">
        <p14:creationId xmlns:p14="http://schemas.microsoft.com/office/powerpoint/2010/main" val="24846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BEE3-CB33-4C8C-B389-47D822D8F95B}"/>
              </a:ext>
            </a:extLst>
          </p:cNvPr>
          <p:cNvSpPr>
            <a:spLocks noGrp="1"/>
          </p:cNvSpPr>
          <p:nvPr>
            <p:ph type="title"/>
          </p:nvPr>
        </p:nvSpPr>
        <p:spPr>
          <a:xfrm>
            <a:off x="457200" y="553822"/>
            <a:ext cx="8229600" cy="646331"/>
          </a:xfrm>
        </p:spPr>
        <p:txBody>
          <a:bodyPr/>
          <a:lstStyle/>
          <a:p>
            <a:r>
              <a:rPr lang="en-US" dirty="0"/>
              <a:t>Sample 3</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14:cNvPr>
              <p14:cNvContentPartPr/>
              <p14:nvPr/>
            </p14:nvContentPartPr>
            <p14:xfrm>
              <a:off x="3121145" y="2606762"/>
              <a:ext cx="1000890" cy="413100"/>
            </p14:xfrm>
          </p:contentPart>
        </mc:Choice>
        <mc:Fallback xmlns="">
          <p:pic>
            <p:nvPicPr>
              <p: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cNvPr>
              <p:cNvPicPr/>
              <p:nvPr/>
            </p:nvPicPr>
            <p:blipFill>
              <a:blip r:embed="rId4"/>
              <a:stretch>
                <a:fillRect/>
              </a:stretch>
            </p:blipFill>
            <p:spPr>
              <a:xfrm>
                <a:off x="3082982" y="2568619"/>
                <a:ext cx="1076857" cy="489027"/>
              </a:xfrm>
              <a:prstGeom prst="rect">
                <a:avLst/>
              </a:prstGeom>
            </p:spPr>
          </p:pic>
        </mc:Fallback>
      </mc:AlternateContent>
      <p:sp>
        <p:nvSpPr>
          <p:cNvPr id="3" name="Content Placeholder 2">
            <a:extLst>
              <a:ext uri="{FF2B5EF4-FFF2-40B4-BE49-F238E27FC236}">
                <a16:creationId xmlns:a16="http://schemas.microsoft.com/office/drawing/2014/main" id="{D50F5E2B-9F57-4E93-9F42-B0DEA2AFE833}"/>
              </a:ext>
            </a:extLst>
          </p:cNvPr>
          <p:cNvSpPr>
            <a:spLocks noGrp="1"/>
          </p:cNvSpPr>
          <p:nvPr>
            <p:ph idx="1"/>
          </p:nvPr>
        </p:nvSpPr>
        <p:spPr>
          <a:xfrm>
            <a:off x="558800" y="1617785"/>
            <a:ext cx="8229599" cy="4141911"/>
          </a:xfrm>
        </p:spPr>
        <p:txBody>
          <a:bodyPr/>
          <a:lstStyle/>
          <a:p>
            <a:pPr marL="0" indent="0">
              <a:buNone/>
            </a:pPr>
            <a:r>
              <a:rPr lang="en-US" dirty="0"/>
              <a:t>	This essay is about whether cultural artefacts should be returned to their regions of origin.  All the articles bring up advantages and disadvantages about the value of keep the artefacts in their culture of origin.  However, the opinion I agree with the most is that they should be returned to their country of origin.</a:t>
            </a:r>
          </a:p>
          <a:p>
            <a:endParaRPr lang="en-US" dirty="0"/>
          </a:p>
        </p:txBody>
      </p:sp>
    </p:spTree>
    <p:extLst>
      <p:ext uri="{BB962C8B-B14F-4D97-AF65-F5344CB8AC3E}">
        <p14:creationId xmlns:p14="http://schemas.microsoft.com/office/powerpoint/2010/main" val="20612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F7C27-8439-42A5-9B5C-BC16D4EB4E8E}"/>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214F4D1E-D5DE-4649-A403-2B88218B6744}"/>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35803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A173-680B-4A2C-9E7D-6C692522EE5D}"/>
              </a:ext>
            </a:extLst>
          </p:cNvPr>
          <p:cNvSpPr>
            <a:spLocks noGrp="1"/>
          </p:cNvSpPr>
          <p:nvPr>
            <p:ph type="title"/>
          </p:nvPr>
        </p:nvSpPr>
        <p:spPr>
          <a:xfrm>
            <a:off x="744240" y="439657"/>
            <a:ext cx="7757948" cy="2262158"/>
          </a:xfrm>
        </p:spPr>
        <p:txBody>
          <a:bodyPr/>
          <a:lstStyle/>
          <a:p>
            <a:r>
              <a:rPr lang="en-US" dirty="0">
                <a:solidFill>
                  <a:srgbClr val="CD0920"/>
                </a:solidFill>
              </a:rPr>
              <a:t>Weak and Unfocused Paragraph and Thesis</a:t>
            </a:r>
            <a:br>
              <a:rPr lang="en-US" sz="2100" dirty="0"/>
            </a:br>
            <a:br>
              <a:rPr lang="en-US" sz="2100" dirty="0"/>
            </a:br>
            <a:br>
              <a:rPr lang="en-US" sz="2100" dirty="0"/>
            </a:br>
            <a:endParaRPr lang="en-US" sz="2100" dirty="0"/>
          </a:p>
        </p:txBody>
      </p:sp>
      <p:sp>
        <p:nvSpPr>
          <p:cNvPr id="6" name="Rectangle 5">
            <a:extLst>
              <a:ext uri="{FF2B5EF4-FFF2-40B4-BE49-F238E27FC236}">
                <a16:creationId xmlns:a16="http://schemas.microsoft.com/office/drawing/2014/main" id="{A6D78224-EBB4-4A3C-99C4-310F825F3181}"/>
              </a:ext>
              <a:ext uri="{C183D7F6-B498-43B3-948B-1728B52AA6E4}">
                <adec:decorative xmlns:adec="http://schemas.microsoft.com/office/drawing/2017/decorative" val="1"/>
              </a:ext>
            </a:extLst>
          </p:cNvPr>
          <p:cNvSpPr/>
          <p:nvPr/>
        </p:nvSpPr>
        <p:spPr>
          <a:xfrm>
            <a:off x="110694" y="2563381"/>
            <a:ext cx="3542242" cy="507831"/>
          </a:xfrm>
          <a:prstGeom prst="rect">
            <a:avLst/>
          </a:prstGeom>
        </p:spPr>
        <p:txBody>
          <a:bodyPr wrap="square">
            <a:spAutoFit/>
          </a:bodyPr>
          <a:lstStyle/>
          <a:p>
            <a:endParaRPr lang="en-US" sz="1350" dirty="0"/>
          </a:p>
          <a:p>
            <a:endParaRPr lang="en-US" sz="1350" dirty="0"/>
          </a:p>
        </p:txBody>
      </p:sp>
      <p:sp>
        <p:nvSpPr>
          <p:cNvPr id="3" name="TextBox 2">
            <a:extLst>
              <a:ext uri="{FF2B5EF4-FFF2-40B4-BE49-F238E27FC236}">
                <a16:creationId xmlns:a16="http://schemas.microsoft.com/office/drawing/2014/main" id="{7C20FC44-C522-431E-9862-4E4595BB2FF6}"/>
              </a:ext>
            </a:extLst>
          </p:cNvPr>
          <p:cNvSpPr txBox="1"/>
          <p:nvPr/>
        </p:nvSpPr>
        <p:spPr>
          <a:xfrm>
            <a:off x="531404" y="1779632"/>
            <a:ext cx="7710312"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This essay is about whether cultural artefacts should be returned to their regions of origin.  All the articles bring up advantages and disadvantages about the value of keep the artefacts in their culture of origin.  However, the opinion I agree with the most is that they should be returned to their country of origin.</a:t>
            </a:r>
          </a:p>
        </p:txBody>
      </p:sp>
      <p:cxnSp>
        <p:nvCxnSpPr>
          <p:cNvPr id="5" name="Straight Connector 4" descr="Strike through">
            <a:extLst>
              <a:ext uri="{FF2B5EF4-FFF2-40B4-BE49-F238E27FC236}">
                <a16:creationId xmlns:a16="http://schemas.microsoft.com/office/drawing/2014/main" id="{21B331D3-2B18-4265-B0CD-3D60B8B1FEAC}"/>
              </a:ext>
            </a:extLst>
          </p:cNvPr>
          <p:cNvCxnSpPr/>
          <p:nvPr/>
        </p:nvCxnSpPr>
        <p:spPr>
          <a:xfrm>
            <a:off x="875757" y="2060656"/>
            <a:ext cx="5915378"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descr="Strike through">
            <a:extLst>
              <a:ext uri="{FF2B5EF4-FFF2-40B4-BE49-F238E27FC236}">
                <a16:creationId xmlns:a16="http://schemas.microsoft.com/office/drawing/2014/main" id="{59C75988-9044-4F5F-82C0-F32D89CF2080}"/>
              </a:ext>
            </a:extLst>
          </p:cNvPr>
          <p:cNvCxnSpPr>
            <a:cxnSpLocks/>
          </p:cNvCxnSpPr>
          <p:nvPr/>
        </p:nvCxnSpPr>
        <p:spPr>
          <a:xfrm>
            <a:off x="719886" y="2485292"/>
            <a:ext cx="744984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descr="Strike through">
            <a:extLst>
              <a:ext uri="{FF2B5EF4-FFF2-40B4-BE49-F238E27FC236}">
                <a16:creationId xmlns:a16="http://schemas.microsoft.com/office/drawing/2014/main" id="{4AC5D9E9-7BEB-45D4-B648-2C241967FE13}"/>
              </a:ext>
            </a:extLst>
          </p:cNvPr>
          <p:cNvCxnSpPr>
            <a:cxnSpLocks/>
          </p:cNvCxnSpPr>
          <p:nvPr/>
        </p:nvCxnSpPr>
        <p:spPr>
          <a:xfrm>
            <a:off x="573172" y="2915703"/>
            <a:ext cx="1161929" cy="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C9E90F07-9B19-4666-9924-C003C40D03C8}"/>
              </a:ext>
            </a:extLst>
          </p:cNvPr>
          <p:cNvSpPr txBox="1"/>
          <p:nvPr/>
        </p:nvSpPr>
        <p:spPr>
          <a:xfrm>
            <a:off x="744239" y="959644"/>
            <a:ext cx="5769450" cy="919401"/>
          </a:xfrm>
          <a:prstGeom prst="wedgeRoundRectCallout">
            <a:avLst>
              <a:gd name="adj1" fmla="val -44111"/>
              <a:gd name="adj2" fmla="val 108914"/>
              <a:gd name="adj3" fmla="val 16667"/>
            </a:avLst>
          </a:prstGeom>
          <a:solidFill>
            <a:schemeClr val="bg1"/>
          </a:solidFill>
          <a:ln w="28575">
            <a:solidFill>
              <a:schemeClr val="tx1"/>
            </a:solidFill>
          </a:ln>
        </p:spPr>
        <p:txBody>
          <a:bodyPr wrap="square" rtlCol="0">
            <a:spAutoFit/>
          </a:bodyPr>
          <a:lstStyle/>
          <a:p>
            <a:r>
              <a:rPr lang="en-US" sz="2400" dirty="0">
                <a:highlight>
                  <a:srgbClr val="FFFF00"/>
                </a:highlight>
                <a:latin typeface="Arial" panose="020B0604020202020204" pitchFamily="34" charset="0"/>
                <a:cs typeface="Arial" panose="020B0604020202020204" pitchFamily="34" charset="0"/>
              </a:rPr>
              <a:t>Cultural artifacts should be returned to their regions of origin</a:t>
            </a:r>
            <a:r>
              <a:rPr lang="en-US" sz="1350" dirty="0">
                <a:highlight>
                  <a:srgbClr val="FFFF00"/>
                </a:highlight>
              </a:rPr>
              <a:t>.</a:t>
            </a:r>
            <a:endParaRPr lang="en-US" sz="1350" dirty="0"/>
          </a:p>
        </p:txBody>
      </p:sp>
    </p:spTree>
    <p:extLst>
      <p:ext uri="{BB962C8B-B14F-4D97-AF65-F5344CB8AC3E}">
        <p14:creationId xmlns:p14="http://schemas.microsoft.com/office/powerpoint/2010/main" val="26632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BEE3-CB33-4C8C-B389-47D822D8F95B}"/>
              </a:ext>
            </a:extLst>
          </p:cNvPr>
          <p:cNvSpPr>
            <a:spLocks noGrp="1"/>
          </p:cNvSpPr>
          <p:nvPr>
            <p:ph type="title"/>
          </p:nvPr>
        </p:nvSpPr>
        <p:spPr>
          <a:xfrm>
            <a:off x="457200" y="553822"/>
            <a:ext cx="8229600" cy="646331"/>
          </a:xfrm>
        </p:spPr>
        <p:txBody>
          <a:bodyPr/>
          <a:lstStyle/>
          <a:p>
            <a:r>
              <a:rPr lang="en-US" dirty="0"/>
              <a:t>Sample 4</a:t>
            </a: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14:cNvPr>
              <p14:cNvContentPartPr/>
              <p14:nvPr/>
            </p14:nvContentPartPr>
            <p14:xfrm>
              <a:off x="3121145" y="2606762"/>
              <a:ext cx="1000890" cy="413100"/>
            </p14:xfrm>
          </p:contentPart>
        </mc:Choice>
        <mc:Fallback xmlns="">
          <p:pic>
            <p:nvPicPr>
              <p: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cNvPr>
              <p:cNvPicPr/>
              <p:nvPr/>
            </p:nvPicPr>
            <p:blipFill>
              <a:blip r:embed="rId3"/>
              <a:stretch>
                <a:fillRect/>
              </a:stretch>
            </p:blipFill>
            <p:spPr>
              <a:xfrm>
                <a:off x="3082982" y="2568619"/>
                <a:ext cx="1076857" cy="489027"/>
              </a:xfrm>
              <a:prstGeom prst="rect">
                <a:avLst/>
              </a:prstGeom>
            </p:spPr>
          </p:pic>
        </mc:Fallback>
      </mc:AlternateContent>
      <p:sp>
        <p:nvSpPr>
          <p:cNvPr id="3" name="Content Placeholder 2">
            <a:extLst>
              <a:ext uri="{FF2B5EF4-FFF2-40B4-BE49-F238E27FC236}">
                <a16:creationId xmlns:a16="http://schemas.microsoft.com/office/drawing/2014/main" id="{D50F5E2B-9F57-4E93-9F42-B0DEA2AFE833}"/>
              </a:ext>
            </a:extLst>
          </p:cNvPr>
          <p:cNvSpPr>
            <a:spLocks noGrp="1"/>
          </p:cNvSpPr>
          <p:nvPr>
            <p:ph idx="1"/>
          </p:nvPr>
        </p:nvSpPr>
        <p:spPr>
          <a:xfrm>
            <a:off x="202223" y="1327639"/>
            <a:ext cx="8484577" cy="3763960"/>
          </a:xfrm>
        </p:spPr>
        <p:txBody>
          <a:bodyPr/>
          <a:lstStyle/>
          <a:p>
            <a:pPr marL="259544" lvl="1" indent="0">
              <a:buNone/>
            </a:pPr>
            <a:r>
              <a:rPr lang="en-US" dirty="0"/>
              <a:t>		I don’t think this is the right thing to do.  I’ve seen </a:t>
            </a:r>
            <a:r>
              <a:rPr lang="en-US" dirty="0" err="1"/>
              <a:t>Egyption</a:t>
            </a:r>
            <a:r>
              <a:rPr lang="en-US" dirty="0"/>
              <a:t> </a:t>
            </a:r>
            <a:r>
              <a:rPr lang="en-US" i="1" dirty="0"/>
              <a:t>sic</a:t>
            </a:r>
            <a:r>
              <a:rPr lang="en-US" dirty="0"/>
              <a:t> </a:t>
            </a:r>
            <a:r>
              <a:rPr lang="en-US" dirty="0" err="1"/>
              <a:t>antigues</a:t>
            </a:r>
            <a:r>
              <a:rPr lang="en-US" dirty="0"/>
              <a:t> </a:t>
            </a:r>
            <a:r>
              <a:rPr lang="en-US" i="1" dirty="0"/>
              <a:t>sic</a:t>
            </a:r>
            <a:r>
              <a:rPr lang="en-US" dirty="0"/>
              <a:t> in museums.  They were things from someone called king tut, from his tomb.  They are really interesting.  Because they are old, and they came from far away.  I’m glad I didn’t have to go all the way to </a:t>
            </a:r>
            <a:r>
              <a:rPr lang="en-US" dirty="0" err="1"/>
              <a:t>Eguypt</a:t>
            </a:r>
            <a:r>
              <a:rPr lang="en-US" dirty="0"/>
              <a:t> </a:t>
            </a:r>
            <a:r>
              <a:rPr lang="en-US" i="1" dirty="0"/>
              <a:t>sic</a:t>
            </a:r>
            <a:r>
              <a:rPr lang="en-US" dirty="0"/>
              <a:t> to see them.  It’s nice to be able to see things from history when you don’t have to travel.  </a:t>
            </a:r>
            <a:r>
              <a:rPr lang="en-US" dirty="0" err="1"/>
              <a:t>Sometiems</a:t>
            </a:r>
            <a:r>
              <a:rPr lang="en-US" dirty="0"/>
              <a:t> </a:t>
            </a:r>
            <a:r>
              <a:rPr lang="en-US" i="1" dirty="0"/>
              <a:t>sic</a:t>
            </a:r>
            <a:r>
              <a:rPr lang="en-US" dirty="0"/>
              <a:t> you can’t travel, either. It can be pricey.</a:t>
            </a:r>
          </a:p>
          <a:p>
            <a:endParaRPr lang="en-US" dirty="0"/>
          </a:p>
        </p:txBody>
      </p:sp>
    </p:spTree>
    <p:extLst>
      <p:ext uri="{BB962C8B-B14F-4D97-AF65-F5344CB8AC3E}">
        <p14:creationId xmlns:p14="http://schemas.microsoft.com/office/powerpoint/2010/main" val="25228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4A232-70C9-4CBB-9FC9-943750E062F9}"/>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3C5A870D-5853-4A95-A4B7-A7169D8391B4}"/>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5647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4643-69DE-4AEC-90DE-994EA903AC85}"/>
              </a:ext>
            </a:extLst>
          </p:cNvPr>
          <p:cNvSpPr>
            <a:spLocks noGrp="1"/>
          </p:cNvSpPr>
          <p:nvPr>
            <p:ph type="title"/>
          </p:nvPr>
        </p:nvSpPr>
        <p:spPr>
          <a:xfrm>
            <a:off x="457200" y="457200"/>
            <a:ext cx="8229600" cy="1354217"/>
          </a:xfrm>
        </p:spPr>
        <p:txBody>
          <a:bodyPr/>
          <a:lstStyle/>
          <a:p>
            <a:r>
              <a:rPr lang="en-US" sz="4400" dirty="0">
                <a:solidFill>
                  <a:srgbClr val="CD0920"/>
                </a:solidFill>
              </a:rPr>
              <a:t>Confusing and Ambiguous Claim (Thesis Statement)</a:t>
            </a:r>
            <a:endParaRPr lang="en-US" dirty="0">
              <a:solidFill>
                <a:srgbClr val="CD0920"/>
              </a:solidFill>
            </a:endParaRPr>
          </a:p>
        </p:txBody>
      </p:sp>
      <p:sp>
        <p:nvSpPr>
          <p:cNvPr id="3" name="Content Placeholder 2">
            <a:extLst>
              <a:ext uri="{FF2B5EF4-FFF2-40B4-BE49-F238E27FC236}">
                <a16:creationId xmlns:a16="http://schemas.microsoft.com/office/drawing/2014/main" id="{2F0650D2-CF63-46DE-8212-DC6FFC1469B8}"/>
              </a:ext>
            </a:extLst>
          </p:cNvPr>
          <p:cNvSpPr>
            <a:spLocks noGrp="1"/>
          </p:cNvSpPr>
          <p:nvPr>
            <p:ph idx="1"/>
          </p:nvPr>
        </p:nvSpPr>
        <p:spPr>
          <a:xfrm>
            <a:off x="457200" y="1855853"/>
            <a:ext cx="8229600" cy="4525963"/>
          </a:xfrm>
        </p:spPr>
        <p:txBody>
          <a:bodyPr/>
          <a:lstStyle/>
          <a:p>
            <a:pPr marL="0" indent="0">
              <a:buNone/>
            </a:pPr>
            <a:r>
              <a:rPr lang="en-US" dirty="0"/>
              <a:t>	</a:t>
            </a:r>
            <a:r>
              <a:rPr lang="en-US" sz="2800" dirty="0"/>
              <a:t>I don’t think this is the right thing to do.  I’ve seen </a:t>
            </a:r>
            <a:r>
              <a:rPr lang="en-US" sz="2800" dirty="0" err="1"/>
              <a:t>Egyption</a:t>
            </a:r>
            <a:r>
              <a:rPr lang="en-US" sz="2800" dirty="0"/>
              <a:t> </a:t>
            </a:r>
            <a:r>
              <a:rPr lang="en-US" sz="2800" i="1" dirty="0"/>
              <a:t>sic</a:t>
            </a:r>
            <a:r>
              <a:rPr lang="en-US" sz="2800" dirty="0"/>
              <a:t> </a:t>
            </a:r>
            <a:r>
              <a:rPr lang="en-US" sz="2800" dirty="0" err="1"/>
              <a:t>antigues</a:t>
            </a:r>
            <a:r>
              <a:rPr lang="en-US" sz="2800" dirty="0"/>
              <a:t> </a:t>
            </a:r>
            <a:r>
              <a:rPr lang="en-US" sz="2800" i="1" dirty="0"/>
              <a:t>sic</a:t>
            </a:r>
            <a:r>
              <a:rPr lang="en-US" sz="2800" dirty="0"/>
              <a:t> in museums.  They were things from someone called king tut, from his tomb.  They are really interesting.  Because they are old, and they came from far away.  I’m glad I didn’t have to go all the way to </a:t>
            </a:r>
            <a:r>
              <a:rPr lang="en-US" sz="2800" dirty="0" err="1"/>
              <a:t>Eguypt</a:t>
            </a:r>
            <a:r>
              <a:rPr lang="en-US" sz="2800" dirty="0"/>
              <a:t> </a:t>
            </a:r>
            <a:r>
              <a:rPr lang="en-US" sz="2800" i="1" dirty="0"/>
              <a:t>sic</a:t>
            </a:r>
            <a:r>
              <a:rPr lang="en-US" sz="2800" dirty="0"/>
              <a:t> to see them.  It’s nice to be able to see things from history when you don’t have to travel.  </a:t>
            </a:r>
            <a:r>
              <a:rPr lang="en-US" sz="2800" dirty="0" err="1"/>
              <a:t>Sometiems</a:t>
            </a:r>
            <a:r>
              <a:rPr lang="en-US" sz="2800" dirty="0"/>
              <a:t> </a:t>
            </a:r>
            <a:r>
              <a:rPr lang="en-US" sz="2800" i="1" dirty="0"/>
              <a:t>sic</a:t>
            </a:r>
            <a:r>
              <a:rPr lang="en-US" sz="2800" dirty="0"/>
              <a:t> you can’t travel, either. It can be pricey.</a:t>
            </a:r>
          </a:p>
          <a:p>
            <a:endParaRPr lang="en-US" dirty="0"/>
          </a:p>
        </p:txBody>
      </p:sp>
    </p:spTree>
    <p:extLst>
      <p:ext uri="{BB962C8B-B14F-4D97-AF65-F5344CB8AC3E}">
        <p14:creationId xmlns:p14="http://schemas.microsoft.com/office/powerpoint/2010/main" val="24784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72DA-194E-43AA-9F3C-9BD71FA95657}"/>
              </a:ext>
            </a:extLst>
          </p:cNvPr>
          <p:cNvSpPr>
            <a:spLocks noGrp="1"/>
          </p:cNvSpPr>
          <p:nvPr>
            <p:ph type="title"/>
          </p:nvPr>
        </p:nvSpPr>
        <p:spPr>
          <a:xfrm>
            <a:off x="457200" y="457200"/>
            <a:ext cx="8229600" cy="1354217"/>
          </a:xfrm>
        </p:spPr>
        <p:txBody>
          <a:bodyPr/>
          <a:lstStyle/>
          <a:p>
            <a:r>
              <a:rPr lang="en-US" sz="4400" dirty="0">
                <a:solidFill>
                  <a:srgbClr val="FF0000"/>
                </a:solidFill>
                <a:latin typeface="Arial" panose="020B0604020202020204" pitchFamily="34" charset="0"/>
                <a:cs typeface="Arial" panose="020B0604020202020204" pitchFamily="34" charset="0"/>
              </a:rPr>
              <a:t>Here is a link to where you can find more information:</a:t>
            </a:r>
            <a:endParaRPr lang="en-US" dirty="0">
              <a:solidFill>
                <a:srgbClr val="FF0000"/>
              </a:solidFill>
            </a:endParaRPr>
          </a:p>
        </p:txBody>
      </p:sp>
      <p:sp>
        <p:nvSpPr>
          <p:cNvPr id="4" name="Rectangle 3">
            <a:extLst>
              <a:ext uri="{FF2B5EF4-FFF2-40B4-BE49-F238E27FC236}">
                <a16:creationId xmlns:a16="http://schemas.microsoft.com/office/drawing/2014/main" id="{7F8D9559-B21C-4933-A4DB-16F7D002CC6F}"/>
              </a:ext>
            </a:extLst>
          </p:cNvPr>
          <p:cNvSpPr/>
          <p:nvPr/>
        </p:nvSpPr>
        <p:spPr>
          <a:xfrm>
            <a:off x="633046" y="3217985"/>
            <a:ext cx="8053754" cy="1815882"/>
          </a:xfrm>
          <a:prstGeom prst="rect">
            <a:avLst/>
          </a:prstGeom>
        </p:spPr>
        <p:txBody>
          <a:bodyPr wrap="square">
            <a:spAutoFit/>
          </a:bodyPr>
          <a:lstStyle/>
          <a:p>
            <a:r>
              <a:rPr lang="en-US" sz="2800" dirty="0">
                <a:solidFill>
                  <a:prstClr val="black"/>
                </a:solidFill>
                <a:latin typeface="Arial" panose="020B0604020202020204" pitchFamily="34" charset="0"/>
                <a:cs typeface="Arial" panose="020B0604020202020204" pitchFamily="34" charset="0"/>
                <a:hlinkClick r:id="rId3"/>
              </a:rPr>
              <a:t>http://education.ohio.gov/Media/Media-Releases/Ohio-Launches-Strategic-Plan-for-Education-Each-C#.W8hwoGhKiUk</a:t>
            </a:r>
            <a:endParaRPr lang="en-US" sz="2800" dirty="0">
              <a:solidFill>
                <a:prstClr val="black"/>
              </a:solidFill>
              <a:latin typeface="Arial" panose="020B0604020202020204" pitchFamily="34" charset="0"/>
              <a:cs typeface="Arial" panose="020B0604020202020204" pitchFamily="34" charset="0"/>
            </a:endParaRPr>
          </a:p>
          <a:p>
            <a:r>
              <a:rPr lang="en-US" sz="2800" dirty="0">
                <a:solidFill>
                  <a:prstClr val="black"/>
                </a:solidFill>
                <a:latin typeface="Arial" panose="020B0604020202020204" pitchFamily="34" charset="0"/>
                <a:cs typeface="Arial" panose="020B0604020202020204" pitchFamily="34" charset="0"/>
              </a:rPr>
              <a:t> </a:t>
            </a:r>
            <a:endParaRPr lang="en-US" sz="2800" dirty="0"/>
          </a:p>
        </p:txBody>
      </p:sp>
    </p:spTree>
    <p:extLst>
      <p:ext uri="{BB962C8B-B14F-4D97-AF65-F5344CB8AC3E}">
        <p14:creationId xmlns:p14="http://schemas.microsoft.com/office/powerpoint/2010/main" val="8253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14:cNvPr>
              <p14:cNvContentPartPr/>
              <p14:nvPr/>
            </p14:nvContentPartPr>
            <p14:xfrm>
              <a:off x="3121145" y="2606762"/>
              <a:ext cx="1000890" cy="413100"/>
            </p14:xfrm>
          </p:contentPart>
        </mc:Choice>
        <mc:Fallback xmlns="">
          <p:pic>
            <p:nvPicPr>
              <p: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cNvPr>
              <p:cNvPicPr/>
              <p:nvPr/>
            </p:nvPicPr>
            <p:blipFill>
              <a:blip r:embed="rId3"/>
              <a:stretch>
                <a:fillRect/>
              </a:stretch>
            </p:blipFill>
            <p:spPr>
              <a:xfrm>
                <a:off x="3082982" y="2568619"/>
                <a:ext cx="1076857" cy="489027"/>
              </a:xfrm>
              <a:prstGeom prst="rect">
                <a:avLst/>
              </a:prstGeom>
            </p:spPr>
          </p:pic>
        </mc:Fallback>
      </mc:AlternateContent>
      <p:sp>
        <p:nvSpPr>
          <p:cNvPr id="5" name="Title 4">
            <a:extLst>
              <a:ext uri="{FF2B5EF4-FFF2-40B4-BE49-F238E27FC236}">
                <a16:creationId xmlns:a16="http://schemas.microsoft.com/office/drawing/2014/main" id="{CA4CFBEF-A789-4A27-B96C-6E7BF1D0A6DD}"/>
              </a:ext>
            </a:extLst>
          </p:cNvPr>
          <p:cNvSpPr>
            <a:spLocks noGrp="1"/>
          </p:cNvSpPr>
          <p:nvPr>
            <p:ph type="title"/>
          </p:nvPr>
        </p:nvSpPr>
        <p:spPr/>
        <p:txBody>
          <a:bodyPr/>
          <a:lstStyle/>
          <a:p>
            <a:r>
              <a:rPr lang="en-US" dirty="0"/>
              <a:t>Sample 5</a:t>
            </a:r>
          </a:p>
        </p:txBody>
      </p:sp>
      <p:sp>
        <p:nvSpPr>
          <p:cNvPr id="3" name="Content Placeholder 2">
            <a:extLst>
              <a:ext uri="{FF2B5EF4-FFF2-40B4-BE49-F238E27FC236}">
                <a16:creationId xmlns:a16="http://schemas.microsoft.com/office/drawing/2014/main" id="{D50F5E2B-9F57-4E93-9F42-B0DEA2AFE833}"/>
              </a:ext>
            </a:extLst>
          </p:cNvPr>
          <p:cNvSpPr>
            <a:spLocks noGrp="1"/>
          </p:cNvSpPr>
          <p:nvPr>
            <p:ph idx="1"/>
          </p:nvPr>
        </p:nvSpPr>
        <p:spPr>
          <a:xfrm>
            <a:off x="457200" y="1116861"/>
            <a:ext cx="8229600" cy="4835586"/>
          </a:xfrm>
        </p:spPr>
        <p:txBody>
          <a:bodyPr/>
          <a:lstStyle/>
          <a:p>
            <a:r>
              <a:rPr lang="en-US" dirty="0"/>
              <a:t>Should cultural artifacts be returned to their regions of origin?</a:t>
            </a:r>
          </a:p>
          <a:p>
            <a:pPr marL="0" indent="0">
              <a:buNone/>
            </a:pPr>
            <a:endParaRPr lang="en-US" dirty="0"/>
          </a:p>
          <a:p>
            <a:r>
              <a:rPr lang="en-US" dirty="0"/>
              <a:t>Construct a multi-paragraph, written response in which you make and support a claim about whether cultural artifacts should be returned to their regions of origin.  Your response must be based on ideas and information that can be found in the source set.</a:t>
            </a:r>
          </a:p>
          <a:p>
            <a:endParaRPr lang="en-US" dirty="0"/>
          </a:p>
        </p:txBody>
      </p:sp>
    </p:spTree>
    <p:extLst>
      <p:ext uri="{BB962C8B-B14F-4D97-AF65-F5344CB8AC3E}">
        <p14:creationId xmlns:p14="http://schemas.microsoft.com/office/powerpoint/2010/main" val="42595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074463-45A6-45B8-ACDD-A190B4089B16}"/>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56BE981B-7AB5-4B49-8D4D-CCA3C76540EC}"/>
              </a:ext>
            </a:extLst>
          </p:cNvPr>
          <p:cNvSpPr>
            <a:spLocks noGrp="1"/>
          </p:cNvSpPr>
          <p:nvPr>
            <p:ph idx="1"/>
          </p:nvPr>
        </p:nvSpPr>
        <p:spPr/>
        <p:txBody>
          <a:bodyPr/>
          <a:lstStyle/>
          <a:p>
            <a:r>
              <a:rPr lang="en-US"/>
              <a:t>How would you score this introductory paragraph?</a:t>
            </a:r>
            <a:endParaRPr lang="en-US" dirty="0"/>
          </a:p>
        </p:txBody>
      </p:sp>
    </p:spTree>
    <p:extLst>
      <p:ext uri="{BB962C8B-B14F-4D97-AF65-F5344CB8AC3E}">
        <p14:creationId xmlns:p14="http://schemas.microsoft.com/office/powerpoint/2010/main" val="8976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382D-C2FA-4865-8F51-25B86037BDF1}"/>
              </a:ext>
            </a:extLst>
          </p:cNvPr>
          <p:cNvSpPr>
            <a:spLocks noGrp="1"/>
          </p:cNvSpPr>
          <p:nvPr>
            <p:ph type="title"/>
          </p:nvPr>
        </p:nvSpPr>
        <p:spPr/>
        <p:txBody>
          <a:bodyPr/>
          <a:lstStyle/>
          <a:p>
            <a:r>
              <a:rPr lang="en-US" dirty="0">
                <a:solidFill>
                  <a:srgbClr val="CD0920"/>
                </a:solidFill>
              </a:rPr>
              <a:t>Minimally Related to Topic</a:t>
            </a:r>
          </a:p>
        </p:txBody>
      </p:sp>
      <p:sp>
        <p:nvSpPr>
          <p:cNvPr id="3" name="Content Placeholder 2">
            <a:extLst>
              <a:ext uri="{FF2B5EF4-FFF2-40B4-BE49-F238E27FC236}">
                <a16:creationId xmlns:a16="http://schemas.microsoft.com/office/drawing/2014/main" id="{7AE9B317-F375-43E1-9E3E-C527A1F8486F}"/>
              </a:ext>
            </a:extLst>
          </p:cNvPr>
          <p:cNvSpPr>
            <a:spLocks noGrp="1"/>
          </p:cNvSpPr>
          <p:nvPr>
            <p:ph idx="1"/>
          </p:nvPr>
        </p:nvSpPr>
        <p:spPr>
          <a:xfrm>
            <a:off x="539262" y="1446071"/>
            <a:ext cx="8085195" cy="3082637"/>
          </a:xfrm>
        </p:spPr>
        <p:txBody>
          <a:bodyPr/>
          <a:lstStyle/>
          <a:p>
            <a:pPr marL="0" indent="0">
              <a:buNone/>
            </a:pPr>
            <a:r>
              <a:rPr lang="en-US" sz="2800" dirty="0"/>
              <a:t>Should cultural artifacts be returned to their regions of origin?</a:t>
            </a:r>
          </a:p>
          <a:p>
            <a:pPr marL="0" indent="0">
              <a:buNone/>
            </a:pPr>
            <a:endParaRPr lang="en-US" sz="2800" dirty="0"/>
          </a:p>
          <a:p>
            <a:pPr marL="0" indent="0">
              <a:buNone/>
            </a:pPr>
            <a:r>
              <a:rPr lang="en-US" sz="2800" dirty="0"/>
              <a:t>Construct a multi-paragraph, written response in which you make and support a claim about whether cultural artifacts should be returned to their regions of origin.  Your response must be based on ideas and information that can be found in the source set.</a:t>
            </a:r>
          </a:p>
        </p:txBody>
      </p:sp>
    </p:spTree>
    <p:extLst>
      <p:ext uri="{BB962C8B-B14F-4D97-AF65-F5344CB8AC3E}">
        <p14:creationId xmlns:p14="http://schemas.microsoft.com/office/powerpoint/2010/main" val="20804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D804-BB40-45AC-9D74-5B67DCB6C868}"/>
              </a:ext>
            </a:extLst>
          </p:cNvPr>
          <p:cNvSpPr>
            <a:spLocks noGrp="1"/>
          </p:cNvSpPr>
          <p:nvPr>
            <p:ph type="title"/>
          </p:nvPr>
        </p:nvSpPr>
        <p:spPr>
          <a:xfrm>
            <a:off x="655133" y="298383"/>
            <a:ext cx="8046105" cy="723797"/>
          </a:xfrm>
        </p:spPr>
        <p:txBody>
          <a:bodyPr anchor="b">
            <a:normAutofit/>
          </a:bodyPr>
          <a:lstStyle/>
          <a:p>
            <a:r>
              <a:rPr lang="en-US" dirty="0"/>
              <a:t>Evidence and Elaboration</a:t>
            </a:r>
          </a:p>
        </p:txBody>
      </p:sp>
      <p:sp>
        <p:nvSpPr>
          <p:cNvPr id="3" name="Content Placeholder 2">
            <a:extLst>
              <a:ext uri="{FF2B5EF4-FFF2-40B4-BE49-F238E27FC236}">
                <a16:creationId xmlns:a16="http://schemas.microsoft.com/office/drawing/2014/main" id="{F9F9B0B8-E2BE-47A2-A272-661F1C20D512}"/>
              </a:ext>
            </a:extLst>
          </p:cNvPr>
          <p:cNvSpPr>
            <a:spLocks noGrp="1"/>
          </p:cNvSpPr>
          <p:nvPr>
            <p:ph idx="1"/>
          </p:nvPr>
        </p:nvSpPr>
        <p:spPr>
          <a:xfrm>
            <a:off x="384888" y="1386038"/>
            <a:ext cx="8316350" cy="4340993"/>
          </a:xfrm>
        </p:spPr>
        <p:txBody>
          <a:bodyPr>
            <a:noAutofit/>
          </a:bodyPr>
          <a:lstStyle/>
          <a:p>
            <a:r>
              <a:rPr lang="en-US" sz="2800" dirty="0"/>
              <a:t>This section of the rubric involves the support used in the essay.  </a:t>
            </a:r>
          </a:p>
          <a:p>
            <a:r>
              <a:rPr lang="en-US" sz="2800" dirty="0"/>
              <a:t>The response should include convincing and credible support. (Evidence)</a:t>
            </a:r>
          </a:p>
          <a:p>
            <a:r>
              <a:rPr lang="en-US" sz="2800" dirty="0"/>
              <a:t>The response should include explanations of how the facts and details support the claim.</a:t>
            </a:r>
          </a:p>
          <a:p>
            <a:endParaRPr lang="en-US" sz="2800" dirty="0"/>
          </a:p>
          <a:p>
            <a:endParaRPr lang="en-US" sz="2800" dirty="0"/>
          </a:p>
        </p:txBody>
      </p:sp>
    </p:spTree>
    <p:extLst>
      <p:ext uri="{BB962C8B-B14F-4D97-AF65-F5344CB8AC3E}">
        <p14:creationId xmlns:p14="http://schemas.microsoft.com/office/powerpoint/2010/main" val="191514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6C7F-B393-4DE7-A57B-A7AED6F76D42}"/>
              </a:ext>
            </a:extLst>
          </p:cNvPr>
          <p:cNvSpPr>
            <a:spLocks noGrp="1"/>
          </p:cNvSpPr>
          <p:nvPr>
            <p:ph type="title"/>
          </p:nvPr>
        </p:nvSpPr>
        <p:spPr>
          <a:xfrm>
            <a:off x="527538" y="438153"/>
            <a:ext cx="8088923" cy="969497"/>
          </a:xfrm>
        </p:spPr>
        <p:txBody>
          <a:bodyPr/>
          <a:lstStyle/>
          <a:p>
            <a:r>
              <a:rPr lang="en-US" dirty="0"/>
              <a:t>Strong Evidence and Elaboration</a:t>
            </a:r>
          </a:p>
        </p:txBody>
      </p:sp>
      <p:sp>
        <p:nvSpPr>
          <p:cNvPr id="3" name="Content Placeholder 2">
            <a:extLst>
              <a:ext uri="{FF2B5EF4-FFF2-40B4-BE49-F238E27FC236}">
                <a16:creationId xmlns:a16="http://schemas.microsoft.com/office/drawing/2014/main" id="{92AFF6BA-8029-4A2A-B374-AD82822C3CF0}"/>
              </a:ext>
            </a:extLst>
          </p:cNvPr>
          <p:cNvSpPr>
            <a:spLocks noGrp="1"/>
          </p:cNvSpPr>
          <p:nvPr>
            <p:ph idx="1"/>
          </p:nvPr>
        </p:nvSpPr>
        <p:spPr>
          <a:xfrm>
            <a:off x="457199" y="2140409"/>
            <a:ext cx="8229600" cy="4525963"/>
          </a:xfrm>
        </p:spPr>
        <p:txBody>
          <a:bodyPr/>
          <a:lstStyle/>
          <a:p>
            <a:r>
              <a:rPr lang="en-US" dirty="0"/>
              <a:t>Convincing and credible support</a:t>
            </a:r>
          </a:p>
          <a:p>
            <a:r>
              <a:rPr lang="en-US" dirty="0"/>
              <a:t>Effective use of sources, facts and details</a:t>
            </a:r>
          </a:p>
          <a:p>
            <a:r>
              <a:rPr lang="en-US" dirty="0"/>
              <a:t>Clear and effective expression of ideas</a:t>
            </a:r>
          </a:p>
          <a:p>
            <a:r>
              <a:rPr lang="en-US" dirty="0"/>
              <a:t>Varied sentence structure</a:t>
            </a:r>
          </a:p>
        </p:txBody>
      </p:sp>
    </p:spTree>
    <p:extLst>
      <p:ext uri="{BB962C8B-B14F-4D97-AF65-F5344CB8AC3E}">
        <p14:creationId xmlns:p14="http://schemas.microsoft.com/office/powerpoint/2010/main" val="328171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F1A46-CB7E-4327-AB22-CA3A4D70A93D}"/>
              </a:ext>
            </a:extLst>
          </p:cNvPr>
          <p:cNvSpPr>
            <a:spLocks noGrp="1"/>
          </p:cNvSpPr>
          <p:nvPr>
            <p:ph type="title"/>
          </p:nvPr>
        </p:nvSpPr>
        <p:spPr>
          <a:xfrm>
            <a:off x="853754" y="412244"/>
            <a:ext cx="7374149" cy="658246"/>
          </a:xfrm>
        </p:spPr>
        <p:txBody>
          <a:bodyPr>
            <a:noAutofit/>
          </a:bodyPr>
          <a:lstStyle/>
          <a:p>
            <a:r>
              <a:rPr lang="en-US" dirty="0">
                <a:solidFill>
                  <a:srgbClr val="CD0920"/>
                </a:solidFill>
              </a:rPr>
              <a:t>Strong</a:t>
            </a:r>
            <a:r>
              <a:rPr lang="en-US" dirty="0"/>
              <a:t> Evidence and Elaboration</a:t>
            </a:r>
          </a:p>
        </p:txBody>
      </p:sp>
      <p:sp>
        <p:nvSpPr>
          <p:cNvPr id="2" name="Content Placeholder 1">
            <a:extLst>
              <a:ext uri="{FF2B5EF4-FFF2-40B4-BE49-F238E27FC236}">
                <a16:creationId xmlns:a16="http://schemas.microsoft.com/office/drawing/2014/main" id="{41B662D4-6F8F-4CB0-B797-C71F4B59B0F2}"/>
              </a:ext>
            </a:extLst>
          </p:cNvPr>
          <p:cNvSpPr>
            <a:spLocks noGrp="1"/>
          </p:cNvSpPr>
          <p:nvPr>
            <p:ph idx="1"/>
          </p:nvPr>
        </p:nvSpPr>
        <p:spPr>
          <a:xfrm>
            <a:off x="394857" y="1737548"/>
            <a:ext cx="8291945" cy="2058065"/>
          </a:xfrm>
        </p:spPr>
        <p:txBody>
          <a:bodyPr/>
          <a:lstStyle/>
          <a:p>
            <a:pPr marL="0" indent="0">
              <a:buNone/>
            </a:pPr>
            <a:r>
              <a:rPr lang="en-US" sz="2400" dirty="0"/>
              <a:t>	Furthermore, many countries and regions do not have the funding to properly protect their </a:t>
            </a:r>
            <a:r>
              <a:rPr lang="en-US" sz="2400" dirty="0" err="1"/>
              <a:t>antiguities</a:t>
            </a:r>
            <a:r>
              <a:rPr lang="en-US" sz="2400" dirty="0"/>
              <a:t>.  John Tierney states that, </a:t>
            </a:r>
            <a:r>
              <a:rPr lang="en-US" sz="2400" dirty="0">
                <a:highlight>
                  <a:srgbClr val="FFFF00"/>
                </a:highlight>
              </a:rPr>
              <a:t>“it can also be risky to leave everything in one place, particularly if the country is in turmoil or can afford to excavate or guard all its treasures.”  Tierney describes the case of the Metropolitan Museum handing over a collection called the Lydian Hoard, and how one of the most valuable pieces within that collection was stolen several years after it was established in its new home in Turkey.  </a:t>
            </a:r>
            <a:r>
              <a:rPr lang="en-US" sz="2400" dirty="0"/>
              <a:t>Priceless artifacts like the Lydian Hoard can be better preserved for future generations in well-established museums that have the resources to secure such </a:t>
            </a:r>
            <a:r>
              <a:rPr lang="en-US" sz="2400" dirty="0" err="1"/>
              <a:t>antiguities</a:t>
            </a:r>
            <a:r>
              <a:rPr lang="en-US" sz="2400" dirty="0"/>
              <a:t> </a:t>
            </a:r>
            <a:r>
              <a:rPr lang="en-US" sz="2400" i="1" dirty="0"/>
              <a:t>sic</a:t>
            </a:r>
            <a:r>
              <a:rPr lang="en-US" sz="2400" dirty="0"/>
              <a:t>.</a:t>
            </a:r>
          </a:p>
          <a:p>
            <a:endParaRPr lang="en-US" sz="2400" dirty="0"/>
          </a:p>
        </p:txBody>
      </p:sp>
    </p:spTree>
    <p:extLst>
      <p:ext uri="{BB962C8B-B14F-4D97-AF65-F5344CB8AC3E}">
        <p14:creationId xmlns:p14="http://schemas.microsoft.com/office/powerpoint/2010/main" val="6914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D05A-CAE0-4139-88CC-EE76F3BC007F}"/>
              </a:ext>
            </a:extLst>
          </p:cNvPr>
          <p:cNvSpPr>
            <a:spLocks noGrp="1"/>
          </p:cNvSpPr>
          <p:nvPr>
            <p:ph type="title"/>
          </p:nvPr>
        </p:nvSpPr>
        <p:spPr>
          <a:xfrm>
            <a:off x="1485900" y="610661"/>
            <a:ext cx="6172200" cy="969497"/>
          </a:xfrm>
        </p:spPr>
        <p:txBody>
          <a:bodyPr/>
          <a:lstStyle/>
          <a:p>
            <a:r>
              <a:rPr lang="en-US" dirty="0"/>
              <a:t>Adequate Evidence and Elaboration</a:t>
            </a:r>
          </a:p>
        </p:txBody>
      </p:sp>
      <p:sp>
        <p:nvSpPr>
          <p:cNvPr id="3" name="Content Placeholder 2">
            <a:extLst>
              <a:ext uri="{FF2B5EF4-FFF2-40B4-BE49-F238E27FC236}">
                <a16:creationId xmlns:a16="http://schemas.microsoft.com/office/drawing/2014/main" id="{D04670AF-9E82-4454-ADF4-D86F7E241720}"/>
              </a:ext>
            </a:extLst>
          </p:cNvPr>
          <p:cNvSpPr>
            <a:spLocks noGrp="1"/>
          </p:cNvSpPr>
          <p:nvPr>
            <p:ph idx="1"/>
          </p:nvPr>
        </p:nvSpPr>
        <p:spPr>
          <a:xfrm>
            <a:off x="457200" y="2028092"/>
            <a:ext cx="8229600" cy="4078029"/>
          </a:xfrm>
        </p:spPr>
        <p:txBody>
          <a:bodyPr/>
          <a:lstStyle/>
          <a:p>
            <a:r>
              <a:rPr lang="en-US" dirty="0"/>
              <a:t>Generally integrated and relevant evidence from sources- references may be general or imprecise</a:t>
            </a:r>
          </a:p>
          <a:p>
            <a:r>
              <a:rPr lang="en-US" dirty="0"/>
              <a:t>Adequate use of some elaborative techniques</a:t>
            </a:r>
          </a:p>
          <a:p>
            <a:r>
              <a:rPr lang="en-US" dirty="0"/>
              <a:t>Adequate expression of ideas</a:t>
            </a:r>
          </a:p>
          <a:p>
            <a:r>
              <a:rPr lang="en-US" dirty="0"/>
              <a:t>Some variation in sentence structure</a:t>
            </a:r>
          </a:p>
        </p:txBody>
      </p:sp>
    </p:spTree>
    <p:extLst>
      <p:ext uri="{BB962C8B-B14F-4D97-AF65-F5344CB8AC3E}">
        <p14:creationId xmlns:p14="http://schemas.microsoft.com/office/powerpoint/2010/main" val="269000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6F39-6E27-4D83-9E17-D755D1EBEB06}"/>
              </a:ext>
            </a:extLst>
          </p:cNvPr>
          <p:cNvSpPr>
            <a:spLocks noGrp="1"/>
          </p:cNvSpPr>
          <p:nvPr>
            <p:ph type="title"/>
          </p:nvPr>
        </p:nvSpPr>
        <p:spPr>
          <a:xfrm>
            <a:off x="457200" y="375138"/>
            <a:ext cx="8229600" cy="1231106"/>
          </a:xfrm>
        </p:spPr>
        <p:txBody>
          <a:bodyPr/>
          <a:lstStyle/>
          <a:p>
            <a:r>
              <a:rPr lang="en-US" sz="4000" dirty="0"/>
              <a:t>Adequate Evidence and Elaboration</a:t>
            </a:r>
          </a:p>
        </p:txBody>
      </p:sp>
      <p:sp>
        <p:nvSpPr>
          <p:cNvPr id="3" name="Content Placeholder 2">
            <a:extLst>
              <a:ext uri="{FF2B5EF4-FFF2-40B4-BE49-F238E27FC236}">
                <a16:creationId xmlns:a16="http://schemas.microsoft.com/office/drawing/2014/main" id="{26EF3251-EAE6-49B1-BD25-E9A7FF862D98}"/>
              </a:ext>
            </a:extLst>
          </p:cNvPr>
          <p:cNvSpPr>
            <a:spLocks noGrp="1"/>
          </p:cNvSpPr>
          <p:nvPr>
            <p:ph idx="1"/>
          </p:nvPr>
        </p:nvSpPr>
        <p:spPr>
          <a:xfrm>
            <a:off x="254978" y="1761423"/>
            <a:ext cx="8498906" cy="4504622"/>
          </a:xfrm>
        </p:spPr>
        <p:txBody>
          <a:bodyPr/>
          <a:lstStyle/>
          <a:p>
            <a:pPr marL="0" indent="0">
              <a:buNone/>
            </a:pPr>
            <a:r>
              <a:rPr lang="en-US" sz="1800" dirty="0"/>
              <a:t>	</a:t>
            </a:r>
            <a:r>
              <a:rPr lang="en-US" sz="2000" dirty="0">
                <a:highlight>
                  <a:srgbClr val="FFFF00"/>
                </a:highlight>
              </a:rPr>
              <a:t>Another reason </a:t>
            </a:r>
            <a:r>
              <a:rPr lang="en-US" sz="2000" dirty="0"/>
              <a:t>why it’s important to return </a:t>
            </a:r>
            <a:r>
              <a:rPr lang="en-US" sz="2000" dirty="0" err="1"/>
              <a:t>antiguities</a:t>
            </a:r>
            <a:r>
              <a:rPr lang="en-US" sz="2000" dirty="0"/>
              <a:t> </a:t>
            </a:r>
            <a:r>
              <a:rPr lang="en-US" sz="2000" i="1" dirty="0"/>
              <a:t>sic </a:t>
            </a:r>
            <a:r>
              <a:rPr lang="en-US" sz="2000" dirty="0"/>
              <a:t>to their home countries is to allow visitors and community members to enjoy an object in the surroundings it was found.  </a:t>
            </a:r>
            <a:r>
              <a:rPr lang="en-US" sz="2000" dirty="0">
                <a:highlight>
                  <a:srgbClr val="FFFF00"/>
                </a:highlight>
              </a:rPr>
              <a:t>Rachel </a:t>
            </a:r>
            <a:r>
              <a:rPr lang="en-US" sz="2000" dirty="0" err="1">
                <a:highlight>
                  <a:srgbClr val="FFFF00"/>
                </a:highlight>
              </a:rPr>
              <a:t>Donadio</a:t>
            </a:r>
            <a:r>
              <a:rPr lang="en-US" sz="2000" dirty="0">
                <a:highlight>
                  <a:srgbClr val="FFFF00"/>
                </a:highlight>
              </a:rPr>
              <a:t> tells in her article how some objects go back to their home countries and take on greater meaning when they are put on view in the culture that produced them.  One object she highlights is the goddess of </a:t>
            </a:r>
            <a:r>
              <a:rPr lang="en-US" sz="2000" dirty="0" err="1">
                <a:highlight>
                  <a:srgbClr val="FFFF00"/>
                </a:highlight>
              </a:rPr>
              <a:t>Morgantina</a:t>
            </a:r>
            <a:r>
              <a:rPr lang="en-US" sz="2000" dirty="0">
                <a:highlight>
                  <a:srgbClr val="FFFF00"/>
                </a:highlight>
              </a:rPr>
              <a:t> which was returned to Italy and now on display in the museum of </a:t>
            </a:r>
            <a:r>
              <a:rPr lang="en-US" sz="2000" dirty="0" err="1">
                <a:highlight>
                  <a:srgbClr val="FFFF00"/>
                </a:highlight>
              </a:rPr>
              <a:t>Aidone</a:t>
            </a:r>
            <a:r>
              <a:rPr lang="en-US" sz="2000" dirty="0">
                <a:highlight>
                  <a:srgbClr val="FFFF00"/>
                </a:highlight>
              </a:rPr>
              <a:t>.  The return of this object helped to spread Italy’s treasures around their country and allow viewers to see the work in the context in which it was found.  </a:t>
            </a:r>
            <a:r>
              <a:rPr lang="en-US" sz="2000" dirty="0"/>
              <a:t>Rachel </a:t>
            </a:r>
            <a:r>
              <a:rPr lang="en-US" sz="2000" dirty="0" err="1"/>
              <a:t>Dondaio</a:t>
            </a:r>
            <a:r>
              <a:rPr lang="en-US" sz="2000" dirty="0"/>
              <a:t> continues to describe how the statue now stands proudly on a metal stand in the museum, where last year, </a:t>
            </a:r>
            <a:r>
              <a:rPr lang="en-US" sz="2000" dirty="0">
                <a:highlight>
                  <a:srgbClr val="FFFF00"/>
                </a:highlight>
              </a:rPr>
              <a:t>30,767</a:t>
            </a:r>
            <a:r>
              <a:rPr lang="en-US" sz="2000" dirty="0"/>
              <a:t> people visited the </a:t>
            </a:r>
            <a:r>
              <a:rPr lang="en-US" sz="2000" dirty="0" err="1"/>
              <a:t>Aidone</a:t>
            </a:r>
            <a:r>
              <a:rPr lang="en-US" sz="2000" dirty="0"/>
              <a:t> museum, and about 26,000 visited </a:t>
            </a:r>
            <a:r>
              <a:rPr lang="en-US" sz="2000" dirty="0" err="1"/>
              <a:t>Morgantina</a:t>
            </a:r>
            <a:r>
              <a:rPr lang="en-US" sz="2000" dirty="0"/>
              <a:t>, This is probably a much higher number of visitors than those that had visited the museum before the goddess had been returned to Italy.</a:t>
            </a:r>
          </a:p>
          <a:p>
            <a:pPr marL="0" indent="0">
              <a:buNone/>
            </a:pPr>
            <a:endParaRPr lang="en-US" dirty="0"/>
          </a:p>
        </p:txBody>
      </p:sp>
    </p:spTree>
    <p:extLst>
      <p:ext uri="{BB962C8B-B14F-4D97-AF65-F5344CB8AC3E}">
        <p14:creationId xmlns:p14="http://schemas.microsoft.com/office/powerpoint/2010/main" val="7232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E43D-6A3E-4C15-9BE8-668DE6827E5E}"/>
              </a:ext>
            </a:extLst>
          </p:cNvPr>
          <p:cNvSpPr>
            <a:spLocks noGrp="1"/>
          </p:cNvSpPr>
          <p:nvPr>
            <p:ph type="title"/>
          </p:nvPr>
        </p:nvSpPr>
        <p:spPr>
          <a:xfrm>
            <a:off x="1392116" y="281947"/>
            <a:ext cx="6172200" cy="969497"/>
          </a:xfrm>
        </p:spPr>
        <p:txBody>
          <a:bodyPr/>
          <a:lstStyle/>
          <a:p>
            <a:r>
              <a:rPr lang="en-US" dirty="0"/>
              <a:t>Limited Evidence and Elaboration</a:t>
            </a:r>
          </a:p>
        </p:txBody>
      </p:sp>
      <p:sp>
        <p:nvSpPr>
          <p:cNvPr id="3" name="Content Placeholder 2">
            <a:extLst>
              <a:ext uri="{FF2B5EF4-FFF2-40B4-BE49-F238E27FC236}">
                <a16:creationId xmlns:a16="http://schemas.microsoft.com/office/drawing/2014/main" id="{6BAAE9D8-A54A-4B9F-BB96-A2AF801DD72A}"/>
              </a:ext>
            </a:extLst>
          </p:cNvPr>
          <p:cNvSpPr>
            <a:spLocks noGrp="1"/>
          </p:cNvSpPr>
          <p:nvPr>
            <p:ph idx="1"/>
          </p:nvPr>
        </p:nvSpPr>
        <p:spPr/>
        <p:txBody>
          <a:bodyPr/>
          <a:lstStyle/>
          <a:p>
            <a:r>
              <a:rPr lang="en-US" dirty="0"/>
              <a:t>Uneven, cursory support/evidence for writer’s claim/thesis statement</a:t>
            </a:r>
          </a:p>
          <a:p>
            <a:r>
              <a:rPr lang="en-US" dirty="0"/>
              <a:t>Weakly integrated evidence from sources</a:t>
            </a:r>
          </a:p>
          <a:p>
            <a:r>
              <a:rPr lang="en-US" dirty="0"/>
              <a:t>Repetitive or ineffective use of elaborative techniques</a:t>
            </a:r>
          </a:p>
          <a:p>
            <a:r>
              <a:rPr lang="en-US" dirty="0"/>
              <a:t>Imprecise expression of ideas</a:t>
            </a:r>
          </a:p>
          <a:p>
            <a:r>
              <a:rPr lang="en-US" dirty="0"/>
              <a:t>Most sentences are limited to simple constructions</a:t>
            </a:r>
          </a:p>
        </p:txBody>
      </p:sp>
    </p:spTree>
    <p:extLst>
      <p:ext uri="{BB962C8B-B14F-4D97-AF65-F5344CB8AC3E}">
        <p14:creationId xmlns:p14="http://schemas.microsoft.com/office/powerpoint/2010/main" val="37076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DC59-5559-4BE7-9DED-D916BFA7F172}"/>
              </a:ext>
            </a:extLst>
          </p:cNvPr>
          <p:cNvSpPr>
            <a:spLocks noGrp="1"/>
          </p:cNvSpPr>
          <p:nvPr>
            <p:ph type="title"/>
          </p:nvPr>
        </p:nvSpPr>
        <p:spPr>
          <a:xfrm>
            <a:off x="386862" y="376108"/>
            <a:ext cx="7866184" cy="847190"/>
          </a:xfrm>
        </p:spPr>
        <p:txBody>
          <a:bodyPr>
            <a:noAutofit/>
          </a:bodyPr>
          <a:lstStyle/>
          <a:p>
            <a:r>
              <a:rPr lang="en-US" dirty="0">
                <a:solidFill>
                  <a:srgbClr val="CD0920"/>
                </a:solidFill>
              </a:rPr>
              <a:t>Uneven Support </a:t>
            </a:r>
            <a:r>
              <a:rPr lang="en-US" dirty="0"/>
              <a:t>– Weak Evidence and Limited Elaboration </a:t>
            </a:r>
          </a:p>
        </p:txBody>
      </p:sp>
      <p:sp>
        <p:nvSpPr>
          <p:cNvPr id="3" name="Content Placeholder 2">
            <a:extLst>
              <a:ext uri="{FF2B5EF4-FFF2-40B4-BE49-F238E27FC236}">
                <a16:creationId xmlns:a16="http://schemas.microsoft.com/office/drawing/2014/main" id="{4A57963D-4F5F-4542-BF82-943056AD72D4}"/>
              </a:ext>
            </a:extLst>
          </p:cNvPr>
          <p:cNvSpPr>
            <a:spLocks noGrp="1"/>
          </p:cNvSpPr>
          <p:nvPr>
            <p:ph idx="1"/>
          </p:nvPr>
        </p:nvSpPr>
        <p:spPr>
          <a:xfrm>
            <a:off x="386863" y="2239108"/>
            <a:ext cx="8341506" cy="3810000"/>
          </a:xfrm>
        </p:spPr>
        <p:txBody>
          <a:bodyPr/>
          <a:lstStyle/>
          <a:p>
            <a:pPr marL="0" indent="0">
              <a:buNone/>
            </a:pPr>
            <a:r>
              <a:rPr lang="en-US" dirty="0"/>
              <a:t>	</a:t>
            </a:r>
            <a:r>
              <a:rPr lang="en-US" sz="2400" dirty="0"/>
              <a:t>In addition, John </a:t>
            </a:r>
            <a:r>
              <a:rPr lang="en-US" sz="2400" dirty="0" err="1"/>
              <a:t>Tierny’s</a:t>
            </a:r>
            <a:r>
              <a:rPr lang="en-US" sz="2400" dirty="0"/>
              <a:t> article says “that the artefacts should remain in whatever country they were found.”  This supports the argument that the artefacts should be given to the people or the country that they came from.  Rachel </a:t>
            </a:r>
            <a:r>
              <a:rPr lang="en-US" sz="2400" dirty="0" err="1"/>
              <a:t>Donadio’s</a:t>
            </a:r>
            <a:r>
              <a:rPr lang="en-US" sz="2400" dirty="0"/>
              <a:t> article also backs this up.  This is important because sometimes the artefacts take “on greater meaning back on view in the countries or cultures that produced them.”  </a:t>
            </a:r>
            <a:r>
              <a:rPr lang="en-US" sz="2400" dirty="0">
                <a:highlight>
                  <a:srgbClr val="FFFF00"/>
                </a:highlight>
              </a:rPr>
              <a:t>For example, the statue of the goddess of </a:t>
            </a:r>
            <a:r>
              <a:rPr lang="en-US" sz="2400" dirty="0" err="1">
                <a:highlight>
                  <a:srgbClr val="FFFF00"/>
                </a:highlight>
              </a:rPr>
              <a:t>Morgantina</a:t>
            </a:r>
            <a:r>
              <a:rPr lang="en-US" sz="2400" dirty="0">
                <a:highlight>
                  <a:srgbClr val="FFFF00"/>
                </a:highlight>
              </a:rPr>
              <a:t> was returned to Italy and now it is on display in a museum there.</a:t>
            </a:r>
          </a:p>
          <a:p>
            <a:pPr marL="0" indent="0">
              <a:buNone/>
            </a:pPr>
            <a:endParaRPr lang="en-US" sz="2400" dirty="0"/>
          </a:p>
          <a:p>
            <a:endParaRPr lang="en-US" dirty="0"/>
          </a:p>
        </p:txBody>
      </p:sp>
    </p:spTree>
    <p:extLst>
      <p:ext uri="{BB962C8B-B14F-4D97-AF65-F5344CB8AC3E}">
        <p14:creationId xmlns:p14="http://schemas.microsoft.com/office/powerpoint/2010/main" val="26977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F45C-EF37-4865-AA4A-BD44E9BD0469}"/>
              </a:ext>
            </a:extLst>
          </p:cNvPr>
          <p:cNvSpPr>
            <a:spLocks noGrp="1"/>
          </p:cNvSpPr>
          <p:nvPr>
            <p:ph type="title"/>
          </p:nvPr>
        </p:nvSpPr>
        <p:spPr>
          <a:xfrm>
            <a:off x="625642" y="221382"/>
            <a:ext cx="8038298" cy="1405287"/>
          </a:xfrm>
        </p:spPr>
        <p:txBody>
          <a:bodyPr>
            <a:normAutofit/>
          </a:bodyPr>
          <a:lstStyle/>
          <a:p>
            <a:r>
              <a:rPr lang="en-US" dirty="0"/>
              <a:t>Learning Objectives</a:t>
            </a:r>
          </a:p>
        </p:txBody>
      </p:sp>
      <p:sp>
        <p:nvSpPr>
          <p:cNvPr id="3" name="Content Placeholder 2">
            <a:extLst>
              <a:ext uri="{FF2B5EF4-FFF2-40B4-BE49-F238E27FC236}">
                <a16:creationId xmlns:a16="http://schemas.microsoft.com/office/drawing/2014/main" id="{00A543BB-7C83-4A75-97F4-163BFC070FC7}"/>
              </a:ext>
            </a:extLst>
          </p:cNvPr>
          <p:cNvSpPr>
            <a:spLocks noGrp="1"/>
          </p:cNvSpPr>
          <p:nvPr>
            <p:ph idx="1"/>
          </p:nvPr>
        </p:nvSpPr>
        <p:spPr>
          <a:xfrm>
            <a:off x="365761" y="1626669"/>
            <a:ext cx="8298180" cy="4597151"/>
          </a:xfrm>
        </p:spPr>
        <p:txBody>
          <a:bodyPr>
            <a:noAutofit/>
          </a:bodyPr>
          <a:lstStyle/>
          <a:p>
            <a:pPr marL="514350" indent="-514350">
              <a:buAutoNum type="arabicPeriod"/>
            </a:pPr>
            <a:r>
              <a:rPr lang="en-US" dirty="0"/>
              <a:t>Explore the argumentative rubric used to evaluate Ohio state tests grades 6, 7, 8, 9-10 and 11-12.</a:t>
            </a:r>
          </a:p>
          <a:p>
            <a:pPr marL="514350" indent="-514350">
              <a:buAutoNum type="arabicPeriod"/>
            </a:pPr>
            <a:r>
              <a:rPr lang="en-US" dirty="0"/>
              <a:t>Look at how essays are scored.</a:t>
            </a:r>
          </a:p>
          <a:p>
            <a:pPr marL="514350" indent="-514350">
              <a:buAutoNum type="arabicPeriod"/>
            </a:pPr>
            <a:r>
              <a:rPr lang="en-US" dirty="0"/>
              <a:t>Practice scoring essays.</a:t>
            </a:r>
          </a:p>
        </p:txBody>
      </p:sp>
    </p:spTree>
    <p:extLst>
      <p:ext uri="{BB962C8B-B14F-4D97-AF65-F5344CB8AC3E}">
        <p14:creationId xmlns:p14="http://schemas.microsoft.com/office/powerpoint/2010/main" val="218446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3A4-E4FC-4EC7-A4D6-98382CBB10C7}"/>
              </a:ext>
            </a:extLst>
          </p:cNvPr>
          <p:cNvSpPr>
            <a:spLocks noGrp="1"/>
          </p:cNvSpPr>
          <p:nvPr>
            <p:ph type="title"/>
          </p:nvPr>
        </p:nvSpPr>
        <p:spPr/>
        <p:txBody>
          <a:bodyPr/>
          <a:lstStyle/>
          <a:p>
            <a:r>
              <a:rPr lang="en-US" dirty="0"/>
              <a:t>No Evidence and Elaboration</a:t>
            </a:r>
          </a:p>
        </p:txBody>
      </p:sp>
      <p:sp>
        <p:nvSpPr>
          <p:cNvPr id="3" name="Content Placeholder 2">
            <a:extLst>
              <a:ext uri="{FF2B5EF4-FFF2-40B4-BE49-F238E27FC236}">
                <a16:creationId xmlns:a16="http://schemas.microsoft.com/office/drawing/2014/main" id="{C77BF94E-EB4B-4292-8CD9-7222B3376687}"/>
              </a:ext>
            </a:extLst>
          </p:cNvPr>
          <p:cNvSpPr>
            <a:spLocks noGrp="1"/>
          </p:cNvSpPr>
          <p:nvPr>
            <p:ph idx="1"/>
          </p:nvPr>
        </p:nvSpPr>
        <p:spPr/>
        <p:txBody>
          <a:bodyPr/>
          <a:lstStyle/>
          <a:p>
            <a:r>
              <a:rPr lang="en-US" dirty="0"/>
              <a:t>No evidence related to the argument, thesis statement or the passages.</a:t>
            </a:r>
          </a:p>
          <a:p>
            <a:r>
              <a:rPr lang="en-US" dirty="0"/>
              <a:t>Only direct copy of part of the reading selection</a:t>
            </a:r>
          </a:p>
          <a:p>
            <a:r>
              <a:rPr lang="en-US" dirty="0"/>
              <a:t>No relevant domain-specific vocabulary</a:t>
            </a:r>
          </a:p>
          <a:p>
            <a:r>
              <a:rPr lang="en-US" dirty="0"/>
              <a:t>No evidence or citations from the source material</a:t>
            </a:r>
          </a:p>
        </p:txBody>
      </p:sp>
    </p:spTree>
    <p:extLst>
      <p:ext uri="{BB962C8B-B14F-4D97-AF65-F5344CB8AC3E}">
        <p14:creationId xmlns:p14="http://schemas.microsoft.com/office/powerpoint/2010/main" val="105304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9386-DDC3-40DE-91DC-C73E22CFDA2C}"/>
              </a:ext>
            </a:extLst>
          </p:cNvPr>
          <p:cNvSpPr>
            <a:spLocks noGrp="1"/>
          </p:cNvSpPr>
          <p:nvPr>
            <p:ph type="title"/>
          </p:nvPr>
        </p:nvSpPr>
        <p:spPr>
          <a:xfrm>
            <a:off x="996461" y="344368"/>
            <a:ext cx="7236069" cy="1022419"/>
          </a:xfrm>
        </p:spPr>
        <p:txBody>
          <a:bodyPr/>
          <a:lstStyle/>
          <a:p>
            <a:r>
              <a:rPr lang="en-US" dirty="0"/>
              <a:t>No Evidence or Elaboration</a:t>
            </a:r>
          </a:p>
        </p:txBody>
      </p:sp>
      <p:sp>
        <p:nvSpPr>
          <p:cNvPr id="7" name="Content Placeholder 2">
            <a:extLst>
              <a:ext uri="{FF2B5EF4-FFF2-40B4-BE49-F238E27FC236}">
                <a16:creationId xmlns:a16="http://schemas.microsoft.com/office/drawing/2014/main" id="{30030AEC-1301-4B90-A7A3-C16DDDBC6E23}"/>
              </a:ext>
            </a:extLst>
          </p:cNvPr>
          <p:cNvSpPr>
            <a:spLocks noGrp="1"/>
          </p:cNvSpPr>
          <p:nvPr>
            <p:ph idx="1"/>
          </p:nvPr>
        </p:nvSpPr>
        <p:spPr>
          <a:xfrm>
            <a:off x="457200" y="1434164"/>
            <a:ext cx="8229600" cy="4671957"/>
          </a:xfrm>
        </p:spPr>
        <p:txBody>
          <a:bodyPr/>
          <a:lstStyle/>
          <a:p>
            <a:pPr marL="0" lvl="8" indent="0">
              <a:buNone/>
            </a:pPr>
            <a:r>
              <a:rPr lang="en-US" sz="2800" dirty="0">
                <a:latin typeface="Arial" panose="020B0604020202020204" pitchFamily="34" charset="0"/>
                <a:cs typeface="Arial" panose="020B0604020202020204" pitchFamily="34" charset="0"/>
              </a:rPr>
              <a:t>	Last year, 30,767 people visited the </a:t>
            </a:r>
            <a:r>
              <a:rPr lang="en-US" sz="2800" dirty="0" err="1">
                <a:latin typeface="Arial" panose="020B0604020202020204" pitchFamily="34" charset="0"/>
                <a:cs typeface="Arial" panose="020B0604020202020204" pitchFamily="34" charset="0"/>
              </a:rPr>
              <a:t>Aidone</a:t>
            </a:r>
            <a:r>
              <a:rPr lang="en-US" sz="2800" dirty="0">
                <a:latin typeface="Arial" panose="020B0604020202020204" pitchFamily="34" charset="0"/>
                <a:cs typeface="Arial" panose="020B0604020202020204" pitchFamily="34" charset="0"/>
              </a:rPr>
              <a:t> museum, and about 26,000 visited </a:t>
            </a:r>
            <a:r>
              <a:rPr lang="en-US" sz="2800" dirty="0" err="1">
                <a:latin typeface="Arial" panose="020B0604020202020204" pitchFamily="34" charset="0"/>
                <a:cs typeface="Arial" panose="020B0604020202020204" pitchFamily="34" charset="0"/>
              </a:rPr>
              <a:t>Morgantina</a:t>
            </a:r>
            <a:r>
              <a:rPr lang="en-US" sz="2800" dirty="0">
                <a:latin typeface="Arial" panose="020B0604020202020204" pitchFamily="34" charset="0"/>
                <a:cs typeface="Arial" panose="020B0604020202020204" pitchFamily="34" charset="0"/>
              </a:rPr>
              <a:t>, compared with 400,000 people who visited the Getty Villa in 2010, the last year the statue was on display there.</a:t>
            </a:r>
          </a:p>
          <a:p>
            <a:pPr marL="2743064" lvl="8" indent="0">
              <a:buNone/>
            </a:pPr>
            <a:endParaRPr lang="en-US" dirty="0"/>
          </a:p>
        </p:txBody>
      </p:sp>
    </p:spTree>
    <p:extLst>
      <p:ext uri="{BB962C8B-B14F-4D97-AF65-F5344CB8AC3E}">
        <p14:creationId xmlns:p14="http://schemas.microsoft.com/office/powerpoint/2010/main" val="19614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DDA5-B50D-40FF-BD12-0E76AECA4DA6}"/>
              </a:ext>
            </a:extLst>
          </p:cNvPr>
          <p:cNvSpPr>
            <a:spLocks noGrp="1"/>
          </p:cNvSpPr>
          <p:nvPr>
            <p:ph type="title"/>
          </p:nvPr>
        </p:nvSpPr>
        <p:spPr>
          <a:xfrm>
            <a:off x="457200" y="457200"/>
            <a:ext cx="8229600" cy="1292662"/>
          </a:xfrm>
        </p:spPr>
        <p:txBody>
          <a:bodyPr/>
          <a:lstStyle/>
          <a:p>
            <a:r>
              <a:rPr lang="en-US" dirty="0"/>
              <a:t>Conventions of Standard English</a:t>
            </a:r>
          </a:p>
        </p:txBody>
      </p:sp>
      <p:sp>
        <p:nvSpPr>
          <p:cNvPr id="3" name="Content Placeholder 2">
            <a:extLst>
              <a:ext uri="{FF2B5EF4-FFF2-40B4-BE49-F238E27FC236}">
                <a16:creationId xmlns:a16="http://schemas.microsoft.com/office/drawing/2014/main" id="{EABD6DC9-1A77-44A1-BE9A-527E89719CEF}"/>
              </a:ext>
            </a:extLst>
          </p:cNvPr>
          <p:cNvSpPr>
            <a:spLocks noGrp="1"/>
          </p:cNvSpPr>
          <p:nvPr>
            <p:ph idx="1"/>
          </p:nvPr>
        </p:nvSpPr>
        <p:spPr>
          <a:xfrm>
            <a:off x="457200" y="1896177"/>
            <a:ext cx="8229600" cy="4209944"/>
          </a:xfrm>
        </p:spPr>
        <p:txBody>
          <a:bodyPr/>
          <a:lstStyle/>
          <a:p>
            <a:r>
              <a:rPr lang="en-US" dirty="0"/>
              <a:t>Conventions of standard English include:</a:t>
            </a:r>
          </a:p>
          <a:p>
            <a:pPr lvl="1"/>
            <a:r>
              <a:rPr lang="en-US" dirty="0"/>
              <a:t> Correct use of words</a:t>
            </a:r>
          </a:p>
          <a:p>
            <a:pPr lvl="1"/>
            <a:r>
              <a:rPr lang="en-US" dirty="0"/>
              <a:t> Spelling</a:t>
            </a:r>
          </a:p>
          <a:p>
            <a:pPr lvl="1"/>
            <a:r>
              <a:rPr lang="en-US" dirty="0"/>
              <a:t> Punctuation</a:t>
            </a:r>
          </a:p>
          <a:p>
            <a:pPr lvl="1"/>
            <a:r>
              <a:rPr lang="en-US" dirty="0"/>
              <a:t> Sentence structure</a:t>
            </a:r>
          </a:p>
        </p:txBody>
      </p:sp>
    </p:spTree>
    <p:extLst>
      <p:ext uri="{BB962C8B-B14F-4D97-AF65-F5344CB8AC3E}">
        <p14:creationId xmlns:p14="http://schemas.microsoft.com/office/powerpoint/2010/main" val="391537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2B318-5705-41A0-A98C-6EA6A771638A}"/>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96CCD01E-3EB3-412D-9C6A-9C65EA2AEBF8}"/>
              </a:ext>
            </a:extLst>
          </p:cNvPr>
          <p:cNvSpPr>
            <a:spLocks noGrp="1"/>
          </p:cNvSpPr>
          <p:nvPr>
            <p:ph idx="1"/>
          </p:nvPr>
        </p:nvSpPr>
        <p:spPr/>
        <p:txBody>
          <a:bodyPr/>
          <a:lstStyle/>
          <a:p>
            <a:endParaRPr lang="en-US" dirty="0"/>
          </a:p>
          <a:p>
            <a:endParaRPr lang="en-US" dirty="0"/>
          </a:p>
          <a:p>
            <a:pPr marL="0" indent="0">
              <a:buNone/>
            </a:pPr>
            <a:r>
              <a:rPr lang="en-US" dirty="0"/>
              <a:t>How would you score this paragraph?</a:t>
            </a:r>
          </a:p>
        </p:txBody>
      </p:sp>
    </p:spTree>
    <p:extLst>
      <p:ext uri="{BB962C8B-B14F-4D97-AF65-F5344CB8AC3E}">
        <p14:creationId xmlns:p14="http://schemas.microsoft.com/office/powerpoint/2010/main" val="320963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CFAC-BBFF-4393-B59E-35AC012726BE}"/>
              </a:ext>
            </a:extLst>
          </p:cNvPr>
          <p:cNvSpPr>
            <a:spLocks noGrp="1"/>
          </p:cNvSpPr>
          <p:nvPr>
            <p:ph type="title"/>
          </p:nvPr>
        </p:nvSpPr>
        <p:spPr>
          <a:xfrm>
            <a:off x="1158641" y="402014"/>
            <a:ext cx="6172200" cy="646331"/>
          </a:xfrm>
        </p:spPr>
        <p:txBody>
          <a:bodyPr/>
          <a:lstStyle/>
          <a:p>
            <a:r>
              <a:rPr lang="en-US" dirty="0"/>
              <a:t>Sample 1</a:t>
            </a:r>
          </a:p>
        </p:txBody>
      </p:sp>
      <p:sp>
        <p:nvSpPr>
          <p:cNvPr id="3" name="Content Placeholder 2">
            <a:extLst>
              <a:ext uri="{FF2B5EF4-FFF2-40B4-BE49-F238E27FC236}">
                <a16:creationId xmlns:a16="http://schemas.microsoft.com/office/drawing/2014/main" id="{30A61599-4D8B-4559-8613-76FBC3FED106}"/>
              </a:ext>
            </a:extLst>
          </p:cNvPr>
          <p:cNvSpPr>
            <a:spLocks noGrp="1"/>
          </p:cNvSpPr>
          <p:nvPr>
            <p:ph idx="1"/>
          </p:nvPr>
        </p:nvSpPr>
        <p:spPr>
          <a:xfrm>
            <a:off x="495300" y="1289786"/>
            <a:ext cx="8153400" cy="3467120"/>
          </a:xfrm>
        </p:spPr>
        <p:txBody>
          <a:bodyPr/>
          <a:lstStyle/>
          <a:p>
            <a:pPr marL="0" indent="0">
              <a:buNone/>
            </a:pPr>
            <a:r>
              <a:rPr lang="en-US" dirty="0"/>
              <a:t>	In conclusion, there are advantages and disadvantages to returning the artefacts to their region of origin.  But, the advantages outnumber the disadvantages.  Archaeologists, museums, and private collectors should do their best to give back the artefacts to the people who ancestors produced them.</a:t>
            </a:r>
          </a:p>
          <a:p>
            <a:pPr marL="0" indent="0">
              <a:buNone/>
            </a:pPr>
            <a:endParaRPr lang="en-US" dirty="0"/>
          </a:p>
        </p:txBody>
      </p:sp>
    </p:spTree>
    <p:extLst>
      <p:ext uri="{BB962C8B-B14F-4D97-AF65-F5344CB8AC3E}">
        <p14:creationId xmlns:p14="http://schemas.microsoft.com/office/powerpoint/2010/main" val="174915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74209-2D59-4F5B-AA1D-7C8D5F5E9540}"/>
              </a:ext>
            </a:extLst>
          </p:cNvPr>
          <p:cNvSpPr>
            <a:spLocks noGrp="1"/>
          </p:cNvSpPr>
          <p:nvPr>
            <p:ph type="title"/>
          </p:nvPr>
        </p:nvSpPr>
        <p:spPr/>
        <p:txBody>
          <a:bodyPr/>
          <a:lstStyle/>
          <a:p>
            <a:r>
              <a:rPr lang="en-US" dirty="0"/>
              <a:t>Scoring practice</a:t>
            </a:r>
          </a:p>
        </p:txBody>
      </p:sp>
      <p:sp>
        <p:nvSpPr>
          <p:cNvPr id="5" name="Content Placeholder 4">
            <a:extLst>
              <a:ext uri="{FF2B5EF4-FFF2-40B4-BE49-F238E27FC236}">
                <a16:creationId xmlns:a16="http://schemas.microsoft.com/office/drawing/2014/main" id="{2D731BD7-5955-4E2C-9F15-32AD8AE24F9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200" b="1" dirty="0">
                <a:solidFill>
                  <a:srgbClr val="C00000"/>
                </a:solidFill>
              </a:rPr>
              <a:t>How would you score thi</a:t>
            </a:r>
            <a:r>
              <a:rPr lang="en-US" sz="4200" b="1" dirty="0">
                <a:solidFill>
                  <a:srgbClr val="C00000"/>
                </a:solidFill>
                <a:ea typeface="+mj-ea"/>
              </a:rPr>
              <a:t>s?</a:t>
            </a:r>
          </a:p>
        </p:txBody>
      </p:sp>
    </p:spTree>
    <p:extLst>
      <p:ext uri="{BB962C8B-B14F-4D97-AF65-F5344CB8AC3E}">
        <p14:creationId xmlns:p14="http://schemas.microsoft.com/office/powerpoint/2010/main" val="32094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F88A-00E5-4FB8-8153-713E4E109B72}"/>
              </a:ext>
            </a:extLst>
          </p:cNvPr>
          <p:cNvSpPr>
            <a:spLocks noGrp="1"/>
          </p:cNvSpPr>
          <p:nvPr>
            <p:ph type="title"/>
          </p:nvPr>
        </p:nvSpPr>
        <p:spPr>
          <a:xfrm>
            <a:off x="1485900" y="367814"/>
            <a:ext cx="6172200" cy="646331"/>
          </a:xfrm>
        </p:spPr>
        <p:txBody>
          <a:bodyPr/>
          <a:lstStyle/>
          <a:p>
            <a:r>
              <a:rPr lang="en-US" dirty="0"/>
              <a:t>Sample 2</a:t>
            </a:r>
          </a:p>
        </p:txBody>
      </p:sp>
      <p:sp>
        <p:nvSpPr>
          <p:cNvPr id="3" name="Content Placeholder 2">
            <a:extLst>
              <a:ext uri="{FF2B5EF4-FFF2-40B4-BE49-F238E27FC236}">
                <a16:creationId xmlns:a16="http://schemas.microsoft.com/office/drawing/2014/main" id="{4C7682AD-BB85-4A8B-8572-C29D2A4AC1C3}"/>
              </a:ext>
            </a:extLst>
          </p:cNvPr>
          <p:cNvSpPr>
            <a:spLocks noGrp="1"/>
          </p:cNvSpPr>
          <p:nvPr>
            <p:ph idx="1"/>
          </p:nvPr>
        </p:nvSpPr>
        <p:spPr>
          <a:xfrm>
            <a:off x="457200" y="1697389"/>
            <a:ext cx="8229600" cy="4525963"/>
          </a:xfrm>
        </p:spPr>
        <p:txBody>
          <a:bodyPr/>
          <a:lstStyle/>
          <a:p>
            <a:pPr marL="0" indent="0">
              <a:buNone/>
            </a:pPr>
            <a:r>
              <a:rPr lang="en-US" sz="1350" dirty="0"/>
              <a:t>	</a:t>
            </a:r>
            <a:r>
              <a:rPr lang="en-US" sz="2400" dirty="0"/>
              <a:t>The artefacts should be returned to their country of origin because these objects are important to the descendants of the people who created them. It is like Malcolm Bell III says: “When these works are removed from their original cultural setting they lose their context and the culture loses a part of its history.” In addition, the artefacts have meaning to the culture that they come from.  It is almost like a society having proof that their ancestors made these great things.  This would make the society really proud of their peoples contribution to history.  Also, if you don’t return the artefacts to their regions of origin it would be almost like stealing.</a:t>
            </a:r>
          </a:p>
          <a:p>
            <a:endParaRPr lang="en-US" dirty="0"/>
          </a:p>
        </p:txBody>
      </p:sp>
    </p:spTree>
    <p:extLst>
      <p:ext uri="{BB962C8B-B14F-4D97-AF65-F5344CB8AC3E}">
        <p14:creationId xmlns:p14="http://schemas.microsoft.com/office/powerpoint/2010/main" val="156374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7F5A8-78A7-4373-AEF0-387A5B275E86}"/>
              </a:ext>
            </a:extLst>
          </p:cNvPr>
          <p:cNvSpPr txBox="1"/>
          <p:nvPr/>
        </p:nvSpPr>
        <p:spPr>
          <a:xfrm>
            <a:off x="327589" y="263770"/>
            <a:ext cx="8449259" cy="600164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The </a:t>
            </a:r>
            <a:r>
              <a:rPr lang="en-US" sz="2400" dirty="0">
                <a:highlight>
                  <a:srgbClr val="FFFF00"/>
                </a:highlight>
                <a:latin typeface="Arial" panose="020B0604020202020204" pitchFamily="34" charset="0"/>
                <a:cs typeface="Arial" panose="020B0604020202020204" pitchFamily="34" charset="0"/>
              </a:rPr>
              <a:t>artefacts</a:t>
            </a:r>
            <a:r>
              <a:rPr lang="en-US" sz="2400" dirty="0">
                <a:latin typeface="Arial" panose="020B0604020202020204" pitchFamily="34" charset="0"/>
                <a:cs typeface="Arial" panose="020B0604020202020204" pitchFamily="34" charset="0"/>
              </a:rPr>
              <a:t> should be returned to their country of origin because these objects are important to the descendants of the people who created them. It is like Malcolm Bell III says: “When these works are removed from their original cultural setting they lose their context and the culture loses a part of its history.” In addition, the artefacts have meaning to the culture that they come from.  It is almost like a society having proof that their ancestors made these great things.  </a:t>
            </a:r>
            <a:r>
              <a:rPr lang="en-US" sz="2400" dirty="0">
                <a:highlight>
                  <a:srgbClr val="FFFF00"/>
                </a:highlight>
                <a:latin typeface="Arial" panose="020B0604020202020204" pitchFamily="34" charset="0"/>
                <a:cs typeface="Arial" panose="020B0604020202020204" pitchFamily="34" charset="0"/>
              </a:rPr>
              <a:t>This would make the society really proud of their peoples contribution to history.  </a:t>
            </a:r>
            <a:r>
              <a:rPr lang="en-US" sz="2400" dirty="0">
                <a:latin typeface="Arial" panose="020B0604020202020204" pitchFamily="34" charset="0"/>
                <a:cs typeface="Arial" panose="020B0604020202020204" pitchFamily="34" charset="0"/>
              </a:rPr>
              <a:t>Also, if you don’t return the artefacts to their regions of origin it would be almost like stealing.</a:t>
            </a:r>
          </a:p>
          <a:p>
            <a:r>
              <a:rPr lang="en-US" sz="2400" dirty="0">
                <a:latin typeface="Arial" panose="020B0604020202020204" pitchFamily="34" charset="0"/>
                <a:cs typeface="Arial" panose="020B0604020202020204" pitchFamily="34" charset="0"/>
              </a:rPr>
              <a:t>	In conclusion, there are advantages and disadvantages to returning the artefacts to their region of origin.  But, the advantages outnumber the disadvantages</a:t>
            </a:r>
            <a:r>
              <a:rPr lang="en-US" sz="2400" dirty="0">
                <a:highlight>
                  <a:srgbClr val="FFFF00"/>
                </a:highlight>
                <a:latin typeface="Arial" panose="020B0604020202020204" pitchFamily="34" charset="0"/>
                <a:cs typeface="Arial" panose="020B0604020202020204" pitchFamily="34" charset="0"/>
              </a:rPr>
              <a:t>.  Archaeologists, museums, and private collectors should do their best to give back artefacts to the people who ancestors produced.</a:t>
            </a:r>
          </a:p>
        </p:txBody>
      </p:sp>
      <p:sp>
        <p:nvSpPr>
          <p:cNvPr id="6" name="Arrow: Up-Down 5" descr="Blue arrow up and down">
            <a:extLst>
              <a:ext uri="{FF2B5EF4-FFF2-40B4-BE49-F238E27FC236}">
                <a16:creationId xmlns:a16="http://schemas.microsoft.com/office/drawing/2014/main" id="{CF4A5F16-94ED-4905-880E-268940A1AD7F}"/>
              </a:ext>
            </a:extLst>
          </p:cNvPr>
          <p:cNvSpPr/>
          <p:nvPr/>
        </p:nvSpPr>
        <p:spPr>
          <a:xfrm>
            <a:off x="1746738" y="668215"/>
            <a:ext cx="750277" cy="220393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EBB5D15-6E6F-4576-8986-D817B6AB2ADD}"/>
              </a:ext>
            </a:extLst>
          </p:cNvPr>
          <p:cNvSpPr/>
          <p:nvPr/>
        </p:nvSpPr>
        <p:spPr>
          <a:xfrm>
            <a:off x="2801813" y="1359876"/>
            <a:ext cx="4525109" cy="1078523"/>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Spelling errors and sentence structure errors</a:t>
            </a:r>
          </a:p>
        </p:txBody>
      </p:sp>
      <p:sp>
        <p:nvSpPr>
          <p:cNvPr id="16" name="Arrow: Down 15" descr="Blue arrow down">
            <a:extLst>
              <a:ext uri="{FF2B5EF4-FFF2-40B4-BE49-F238E27FC236}">
                <a16:creationId xmlns:a16="http://schemas.microsoft.com/office/drawing/2014/main" id="{0B0CAA59-A8E2-4E94-B2B9-DF4EE0BD6376}"/>
              </a:ext>
            </a:extLst>
          </p:cNvPr>
          <p:cNvSpPr/>
          <p:nvPr/>
        </p:nvSpPr>
        <p:spPr>
          <a:xfrm rot="18827279">
            <a:off x="5183748" y="4208584"/>
            <a:ext cx="750277" cy="11723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C5BE9D7-4DBB-42A0-9469-310ECBAA28C7}"/>
              </a:ext>
            </a:extLst>
          </p:cNvPr>
          <p:cNvSpPr/>
          <p:nvPr/>
        </p:nvSpPr>
        <p:spPr>
          <a:xfrm>
            <a:off x="327590" y="4229680"/>
            <a:ext cx="4525109" cy="644768"/>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Sentence structure errors</a:t>
            </a:r>
          </a:p>
        </p:txBody>
      </p:sp>
    </p:spTree>
    <p:extLst>
      <p:ext uri="{BB962C8B-B14F-4D97-AF65-F5344CB8AC3E}">
        <p14:creationId xmlns:p14="http://schemas.microsoft.com/office/powerpoint/2010/main" val="53263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1"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149A-1ABB-4F44-91BE-C4C5C0B9568D}"/>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F9DC79D4-AB60-4841-9245-C589902A597B}"/>
              </a:ext>
            </a:extLst>
          </p:cNvPr>
          <p:cNvSpPr>
            <a:spLocks noGrp="1"/>
          </p:cNvSpPr>
          <p:nvPr>
            <p:ph idx="1"/>
          </p:nvPr>
        </p:nvSpPr>
        <p:spPr/>
        <p:txBody>
          <a:bodyPr/>
          <a:lstStyle/>
          <a:p>
            <a:r>
              <a:rPr lang="en-US" dirty="0"/>
              <a:t>How can we make the rubric and OST expectations understandable for the students?</a:t>
            </a:r>
          </a:p>
          <a:p>
            <a:r>
              <a:rPr lang="en-US" dirty="0"/>
              <a:t>What are some creative teaching techniques </a:t>
            </a:r>
            <a:r>
              <a:rPr lang="en-US"/>
              <a:t>we can use </a:t>
            </a:r>
            <a:r>
              <a:rPr lang="en-US" dirty="0"/>
              <a:t>to keep students engaged?</a:t>
            </a:r>
          </a:p>
          <a:p>
            <a:pPr marL="0" indent="0">
              <a:buNone/>
            </a:pPr>
            <a:endParaRPr lang="en-US" dirty="0"/>
          </a:p>
        </p:txBody>
      </p:sp>
    </p:spTree>
    <p:extLst>
      <p:ext uri="{BB962C8B-B14F-4D97-AF65-F5344CB8AC3E}">
        <p14:creationId xmlns:p14="http://schemas.microsoft.com/office/powerpoint/2010/main" val="32009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background.  Stack of colored paper.  Top paper light blue and has question mark on it in black ink">
            <a:extLst>
              <a:ext uri="{FF2B5EF4-FFF2-40B4-BE49-F238E27FC236}">
                <a16:creationId xmlns:a16="http://schemas.microsoft.com/office/drawing/2014/main" id="{2FAE51F5-3046-4348-A2D8-93246FA5F6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0161"/>
            <a:ext cx="9144001" cy="6330511"/>
          </a:xfrm>
          <a:prstGeom prst="rect">
            <a:avLst/>
          </a:prstGeom>
        </p:spPr>
      </p:pic>
      <p:sp>
        <p:nvSpPr>
          <p:cNvPr id="6" name="TextBox 5">
            <a:extLst>
              <a:ext uri="{FF2B5EF4-FFF2-40B4-BE49-F238E27FC236}">
                <a16:creationId xmlns:a16="http://schemas.microsoft.com/office/drawing/2014/main" id="{83206317-69BD-4DDE-864C-2022D6F7D32E}"/>
              </a:ext>
            </a:extLst>
          </p:cNvPr>
          <p:cNvSpPr txBox="1"/>
          <p:nvPr/>
        </p:nvSpPr>
        <p:spPr>
          <a:xfrm>
            <a:off x="457200" y="896330"/>
            <a:ext cx="4896853"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58376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8102E"/>
                </a:solidFill>
                <a:latin typeface="Arial" panose="020B0604020202020204" pitchFamily="34" charset="0"/>
                <a:cs typeface="Arial" panose="020B0604020202020204" pitchFamily="34" charset="0"/>
              </a:rPr>
              <a:t>What is a rubric?</a:t>
            </a:r>
            <a:endParaRPr lang="en-US" dirty="0"/>
          </a:p>
        </p:txBody>
      </p:sp>
      <p:sp>
        <p:nvSpPr>
          <p:cNvPr id="3" name="Content Placeholder 2"/>
          <p:cNvSpPr>
            <a:spLocks noGrp="1"/>
          </p:cNvSpPr>
          <p:nvPr>
            <p:ph idx="1"/>
          </p:nvPr>
        </p:nvSpPr>
        <p:spPr>
          <a:xfrm>
            <a:off x="423644" y="1405956"/>
            <a:ext cx="8296712" cy="3331478"/>
          </a:xfrm>
        </p:spPr>
        <p:txBody>
          <a:bodyPr/>
          <a:lstStyle/>
          <a:p>
            <a:pPr marL="0" indent="0">
              <a:buNone/>
            </a:pPr>
            <a:r>
              <a:rPr lang="en-US" dirty="0"/>
              <a:t>“A rubric is typically an evaluation tool or set of guidelines used to promote the consistent application of learning expectations, learning objectives, or learning standards in the classroom, or to measure their attainment against a consistent set of criteria.”</a:t>
            </a:r>
          </a:p>
          <a:p>
            <a:pPr marL="0" indent="0">
              <a:buNone/>
            </a:pPr>
            <a:br>
              <a:rPr lang="en-US" dirty="0"/>
            </a:br>
            <a:r>
              <a:rPr lang="en-US" dirty="0"/>
              <a:t>From </a:t>
            </a:r>
            <a:r>
              <a:rPr lang="en-US" i="1" dirty="0"/>
              <a:t>The Glossary of Education Reform</a:t>
            </a:r>
            <a:endParaRPr lang="en-US" i="1" dirty="0">
              <a:hlinkClick r:id="rId3"/>
            </a:endParaRPr>
          </a:p>
        </p:txBody>
      </p:sp>
    </p:spTree>
    <p:extLst>
      <p:ext uri="{BB962C8B-B14F-4D97-AF65-F5344CB8AC3E}">
        <p14:creationId xmlns:p14="http://schemas.microsoft.com/office/powerpoint/2010/main" val="1093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Facebook logo, Twitter logo, Instagram logo, YouTube logo, LinkedIn logo&#10;">
            <a:extLst>
              <a:ext uri="{FF2B5EF4-FFF2-40B4-BE49-F238E27FC236}">
                <a16:creationId xmlns:a16="http://schemas.microsoft.com/office/drawing/2014/main" id="{315A033A-DF57-4CB0-A4BB-42D89F26AC78}"/>
              </a:ext>
            </a:extLst>
          </p:cNvPr>
          <p:cNvGrpSpPr/>
          <p:nvPr/>
        </p:nvGrpSpPr>
        <p:grpSpPr>
          <a:xfrm>
            <a:off x="-2" y="172693"/>
            <a:ext cx="9130978" cy="1540704"/>
            <a:chOff x="-5371145" y="-1143027"/>
            <a:chExt cx="9130978" cy="1540704"/>
          </a:xfrm>
        </p:grpSpPr>
        <p:sp>
          <p:nvSpPr>
            <p:cNvPr id="5" name="Rectangle 4">
              <a:extLst>
                <a:ext uri="{FF2B5EF4-FFF2-40B4-BE49-F238E27FC236}">
                  <a16:creationId xmlns:a16="http://schemas.microsoft.com/office/drawing/2014/main" id="{9BE3EADF-339A-447A-B4C4-516D472EBBA5}"/>
                </a:ext>
              </a:extLst>
            </p:cNvPr>
            <p:cNvSpPr/>
            <p:nvPr/>
          </p:nvSpPr>
          <p:spPr>
            <a:xfrm>
              <a:off x="-5371145" y="-1143027"/>
              <a:ext cx="9130978" cy="1540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Facebook logo">
              <a:extLst>
                <a:ext uri="{FF2B5EF4-FFF2-40B4-BE49-F238E27FC236}">
                  <a16:creationId xmlns:a16="http://schemas.microsoft.com/office/drawing/2014/main" id="{454BC439-2999-409E-890C-82D96D1EFE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66342" y="-1040991"/>
              <a:ext cx="942711" cy="1054970"/>
            </a:xfrm>
            <a:prstGeom prst="rect">
              <a:avLst/>
            </a:prstGeom>
          </p:spPr>
        </p:pic>
        <p:pic>
          <p:nvPicPr>
            <p:cNvPr id="7" name="Picture 6" descr="Twitter logo">
              <a:extLst>
                <a:ext uri="{FF2B5EF4-FFF2-40B4-BE49-F238E27FC236}">
                  <a16:creationId xmlns:a16="http://schemas.microsoft.com/office/drawing/2014/main" id="{4857FDFD-0198-412F-A1A5-620542694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564" y="-850331"/>
              <a:ext cx="828603" cy="673649"/>
            </a:xfrm>
            <a:prstGeom prst="rect">
              <a:avLst/>
            </a:prstGeom>
          </p:spPr>
        </p:pic>
        <p:pic>
          <p:nvPicPr>
            <p:cNvPr id="8" name="Picture 7" descr="YouTube logo&#10;">
              <a:extLst>
                <a:ext uri="{FF2B5EF4-FFF2-40B4-BE49-F238E27FC236}">
                  <a16:creationId xmlns:a16="http://schemas.microsoft.com/office/drawing/2014/main" id="{861CA4EC-7FE1-44FB-94E7-A4E4DC723EDB}"/>
                </a:ext>
              </a:extLst>
            </p:cNvPr>
            <p:cNvPicPr>
              <a:picLocks noChangeAspect="1"/>
            </p:cNvPicPr>
            <p:nvPr/>
          </p:nvPicPr>
          <p:blipFill>
            <a:blip r:embed="rId4"/>
            <a:stretch>
              <a:fillRect/>
            </a:stretch>
          </p:blipFill>
          <p:spPr>
            <a:xfrm>
              <a:off x="363981" y="-820622"/>
              <a:ext cx="1403066" cy="556550"/>
            </a:xfrm>
            <a:prstGeom prst="rect">
              <a:avLst/>
            </a:prstGeom>
          </p:spPr>
        </p:pic>
        <p:pic>
          <p:nvPicPr>
            <p:cNvPr id="9" name="Picture 8" descr="Instagram logo">
              <a:extLst>
                <a:ext uri="{FF2B5EF4-FFF2-40B4-BE49-F238E27FC236}">
                  <a16:creationId xmlns:a16="http://schemas.microsoft.com/office/drawing/2014/main" id="{8CE3C9D2-DC1C-4B71-96B3-F50780112B0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1320" y="-1100718"/>
              <a:ext cx="1104419" cy="1263911"/>
            </a:xfrm>
            <a:prstGeom prst="rect">
              <a:avLst/>
            </a:prstGeom>
          </p:spPr>
        </p:pic>
        <p:pic>
          <p:nvPicPr>
            <p:cNvPr id="10" name="Picture 9" descr="LinkedIn logo">
              <a:extLst>
                <a:ext uri="{FF2B5EF4-FFF2-40B4-BE49-F238E27FC236}">
                  <a16:creationId xmlns:a16="http://schemas.microsoft.com/office/drawing/2014/main" id="{FF2F8B8B-81AA-448A-8C30-069C1BD5B99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17258" y="-1056915"/>
              <a:ext cx="1104419" cy="1011902"/>
            </a:xfrm>
            <a:prstGeom prst="rect">
              <a:avLst/>
            </a:prstGeom>
          </p:spPr>
        </p:pic>
      </p:grpSp>
      <p:sp>
        <p:nvSpPr>
          <p:cNvPr id="11" name="Rectangle 10">
            <a:extLst>
              <a:ext uri="{FF2B5EF4-FFF2-40B4-BE49-F238E27FC236}">
                <a16:creationId xmlns:a16="http://schemas.microsoft.com/office/drawing/2014/main" id="{02A5A20E-88E0-4DE6-B162-B8F755D7D734}"/>
              </a:ext>
            </a:extLst>
          </p:cNvPr>
          <p:cNvSpPr/>
          <p:nvPr/>
        </p:nvSpPr>
        <p:spPr>
          <a:xfrm>
            <a:off x="-32786" y="1272017"/>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grpSp>
        <p:nvGrpSpPr>
          <p:cNvPr id="12" name="Group 11" descr="Likes and loves icons">
            <a:extLst>
              <a:ext uri="{FF2B5EF4-FFF2-40B4-BE49-F238E27FC236}">
                <a16:creationId xmlns:a16="http://schemas.microsoft.com/office/drawing/2014/main" id="{7577C375-D020-4A17-A175-84AB325F1A3A}"/>
              </a:ext>
            </a:extLst>
          </p:cNvPr>
          <p:cNvGrpSpPr/>
          <p:nvPr/>
        </p:nvGrpSpPr>
        <p:grpSpPr>
          <a:xfrm>
            <a:off x="0" y="1964647"/>
            <a:ext cx="9144000" cy="4887796"/>
            <a:chOff x="0" y="1964647"/>
            <a:chExt cx="9144000" cy="4887796"/>
          </a:xfrm>
        </p:grpSpPr>
        <p:pic>
          <p:nvPicPr>
            <p:cNvPr id="13" name="Picture 12" descr="likes and loves icons">
              <a:extLst>
                <a:ext uri="{FF2B5EF4-FFF2-40B4-BE49-F238E27FC236}">
                  <a16:creationId xmlns:a16="http://schemas.microsoft.com/office/drawing/2014/main" id="{0E5DC2B3-3F3B-475A-97CD-296B35BAC2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2315919"/>
              <a:ext cx="9144000" cy="4536524"/>
            </a:xfrm>
            <a:prstGeom prst="rect">
              <a:avLst/>
            </a:prstGeom>
          </p:spPr>
        </p:pic>
        <p:sp>
          <p:nvSpPr>
            <p:cNvPr id="14" name="Oval 13">
              <a:extLst>
                <a:ext uri="{FF2B5EF4-FFF2-40B4-BE49-F238E27FC236}">
                  <a16:creationId xmlns:a16="http://schemas.microsoft.com/office/drawing/2014/main" id="{6B652E12-137D-4A7A-826E-3714A7C9DBE1}"/>
                </a:ext>
              </a:extLst>
            </p:cNvPr>
            <p:cNvSpPr/>
            <p:nvPr/>
          </p:nvSpPr>
          <p:spPr>
            <a:xfrm>
              <a:off x="3065157" y="1964647"/>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3160EB1-0E20-4234-B334-633DC97FCE74}"/>
                </a:ext>
              </a:extLst>
            </p:cNvPr>
            <p:cNvSpPr/>
            <p:nvPr/>
          </p:nvSpPr>
          <p:spPr>
            <a:xfrm>
              <a:off x="7378077" y="1997625"/>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66457022-7A20-4007-B455-8204BE9566D6}"/>
                </a:ext>
              </a:extLst>
            </p:cNvPr>
            <p:cNvSpPr/>
            <p:nvPr/>
          </p:nvSpPr>
          <p:spPr>
            <a:xfrm>
              <a:off x="1691641" y="2094588"/>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B63857C6-35C8-422C-BD7F-9560DC0DA36F}"/>
                </a:ext>
              </a:extLst>
            </p:cNvPr>
            <p:cNvSpPr/>
            <p:nvPr/>
          </p:nvSpPr>
          <p:spPr>
            <a:xfrm>
              <a:off x="5979794" y="2142772"/>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997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descr="Share your learning community with us?  Hashtag my Ohio classroom">
            <a:extLst>
              <a:ext uri="{FF2B5EF4-FFF2-40B4-BE49-F238E27FC236}">
                <a16:creationId xmlns:a16="http://schemas.microsoft.com/office/drawing/2014/main" id="{D9A29E07-7167-4B5C-8126-9BC6FF9093F9}"/>
              </a:ext>
            </a:extLst>
          </p:cNvPr>
          <p:cNvSpPr/>
          <p:nvPr/>
        </p:nvSpPr>
        <p:spPr>
          <a:xfrm>
            <a:off x="0" y="0"/>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476249" y="195996"/>
            <a:ext cx="8229600" cy="1661993"/>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Share your learning community with us!</a:t>
            </a:r>
          </a:p>
        </p:txBody>
      </p:sp>
      <p:sp>
        <p:nvSpPr>
          <p:cNvPr id="6" name="Title 1">
            <a:extLst>
              <a:ext uri="{FF2B5EF4-FFF2-40B4-BE49-F238E27FC236}">
                <a16:creationId xmlns:a16="http://schemas.microsoft.com/office/drawing/2014/main" id="{7664B49A-5BFD-4C6F-8FA0-E432860866C7}"/>
              </a:ext>
            </a:extLst>
          </p:cNvPr>
          <p:cNvSpPr txBox="1">
            <a:spLocks/>
          </p:cNvSpPr>
          <p:nvPr/>
        </p:nvSpPr>
        <p:spPr>
          <a:xfrm>
            <a:off x="457200" y="1857989"/>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0E6FDBC1-1808-4B4C-81B6-12E5E46328DF}"/>
              </a:ext>
            </a:extLst>
          </p:cNvPr>
          <p:cNvSpPr txBox="1">
            <a:spLocks/>
          </p:cNvSpPr>
          <p:nvPr/>
        </p:nvSpPr>
        <p:spPr>
          <a:xfrm>
            <a:off x="457200" y="3637956"/>
            <a:ext cx="8229600" cy="923330"/>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AECF43F8-6A12-493D-9B39-1F780C7F0314}"/>
              </a:ext>
            </a:extLst>
          </p:cNvPr>
          <p:cNvSpPr txBox="1">
            <a:spLocks/>
          </p:cNvSpPr>
          <p:nvPr/>
        </p:nvSpPr>
        <p:spPr>
          <a:xfrm>
            <a:off x="457200" y="4630680"/>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descr="Dark yellow bar">
            <a:extLst>
              <a:ext uri="{FF2B5EF4-FFF2-40B4-BE49-F238E27FC236}">
                <a16:creationId xmlns:a16="http://schemas.microsoft.com/office/drawing/2014/main" id="{6E34839D-3D58-4F84-BE13-010C2889688F}"/>
              </a:ext>
            </a:extLst>
          </p:cNvPr>
          <p:cNvCxnSpPr/>
          <p:nvPr/>
        </p:nvCxnSpPr>
        <p:spPr>
          <a:xfrm>
            <a:off x="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descr="Twitter logo">
            <a:extLst>
              <a:ext uri="{FF2B5EF4-FFF2-40B4-BE49-F238E27FC236}">
                <a16:creationId xmlns:a16="http://schemas.microsoft.com/office/drawing/2014/main" id="{6B4AC5FF-4E65-453B-97E9-141197AB3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338" y="2927447"/>
            <a:ext cx="828603" cy="673649"/>
          </a:xfrm>
          <a:prstGeom prst="rect">
            <a:avLst/>
          </a:prstGeom>
          <a:ln>
            <a:noFill/>
          </a:ln>
          <a:effectLst>
            <a:outerShdw blurRad="292100" dist="139700" dir="2700000" algn="tl" rotWithShape="0">
              <a:srgbClr val="333333">
                <a:alpha val="65000"/>
              </a:srgbClr>
            </a:outerShdw>
          </a:effectLst>
        </p:spPr>
      </p:pic>
      <p:pic>
        <p:nvPicPr>
          <p:cNvPr id="11" name="Picture 10" descr="Instagram logo">
            <a:extLst>
              <a:ext uri="{FF2B5EF4-FFF2-40B4-BE49-F238E27FC236}">
                <a16:creationId xmlns:a16="http://schemas.microsoft.com/office/drawing/2014/main" id="{CB6E9050-ADE4-465E-B59A-B946A16DA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796" y="2867430"/>
            <a:ext cx="781956" cy="781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D7A0-DB59-4753-A79C-F302D01EE57F}"/>
              </a:ext>
            </a:extLst>
          </p:cNvPr>
          <p:cNvSpPr>
            <a:spLocks noGrp="1"/>
          </p:cNvSpPr>
          <p:nvPr>
            <p:ph type="title"/>
          </p:nvPr>
        </p:nvSpPr>
        <p:spPr/>
        <p:txBody>
          <a:bodyPr anchor="b">
            <a:normAutofit/>
          </a:bodyPr>
          <a:lstStyle/>
          <a:p>
            <a:pPr algn="l"/>
            <a:r>
              <a:rPr lang="en-US" dirty="0"/>
              <a:t>Parts of the Essay</a:t>
            </a:r>
          </a:p>
        </p:txBody>
      </p:sp>
      <p:sp>
        <p:nvSpPr>
          <p:cNvPr id="3" name="Content Placeholder 2">
            <a:extLst>
              <a:ext uri="{FF2B5EF4-FFF2-40B4-BE49-F238E27FC236}">
                <a16:creationId xmlns:a16="http://schemas.microsoft.com/office/drawing/2014/main" id="{FE37DE48-519C-4113-9AAA-519565116296}"/>
              </a:ext>
            </a:extLst>
          </p:cNvPr>
          <p:cNvSpPr>
            <a:spLocks noGrp="1"/>
          </p:cNvSpPr>
          <p:nvPr>
            <p:ph idx="1"/>
          </p:nvPr>
        </p:nvSpPr>
        <p:spPr>
          <a:xfrm>
            <a:off x="457200" y="1193534"/>
            <a:ext cx="8229600" cy="4912588"/>
          </a:xfrm>
        </p:spPr>
        <p:txBody>
          <a:bodyPr/>
          <a:lstStyle/>
          <a:p>
            <a:pPr marL="0" indent="0">
              <a:buNone/>
            </a:pPr>
            <a:r>
              <a:rPr lang="en-US" dirty="0"/>
              <a:t>                       </a:t>
            </a:r>
          </a:p>
          <a:p>
            <a:r>
              <a:rPr lang="en-US" dirty="0"/>
              <a:t>Introductory Paragraph</a:t>
            </a:r>
          </a:p>
          <a:p>
            <a:pPr marL="0" indent="0">
              <a:buNone/>
            </a:pPr>
            <a:endParaRPr lang="en-US" dirty="0"/>
          </a:p>
          <a:p>
            <a:r>
              <a:rPr lang="en-US" dirty="0"/>
              <a:t>Supporting Paragraphs</a:t>
            </a:r>
          </a:p>
          <a:p>
            <a:pPr marL="0" indent="0">
              <a:buNone/>
            </a:pPr>
            <a:endParaRPr lang="en-US" dirty="0"/>
          </a:p>
          <a:p>
            <a:r>
              <a:rPr lang="en-US" dirty="0"/>
              <a:t>Concluding Paragraphs</a:t>
            </a:r>
          </a:p>
        </p:txBody>
      </p:sp>
      <p:pic>
        <p:nvPicPr>
          <p:cNvPr id="7" name="Graphic 6" descr="Pencil">
            <a:extLst>
              <a:ext uri="{FF2B5EF4-FFF2-40B4-BE49-F238E27FC236}">
                <a16:creationId xmlns:a16="http://schemas.microsoft.com/office/drawing/2014/main" id="{C53A44A2-4A98-4D67-8581-51323F8DC6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3931" y="2051066"/>
            <a:ext cx="2524860" cy="2524860"/>
          </a:xfrm>
          <a:prstGeom prst="rect">
            <a:avLst/>
          </a:prstGeom>
        </p:spPr>
      </p:pic>
    </p:spTree>
    <p:extLst>
      <p:ext uri="{BB962C8B-B14F-4D97-AF65-F5344CB8AC3E}">
        <p14:creationId xmlns:p14="http://schemas.microsoft.com/office/powerpoint/2010/main" val="159868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BC99A-8B80-4371-A978-4382C7CFDBF8}"/>
              </a:ext>
            </a:extLst>
          </p:cNvPr>
          <p:cNvSpPr>
            <a:spLocks noGrp="1"/>
          </p:cNvSpPr>
          <p:nvPr>
            <p:ph type="title"/>
          </p:nvPr>
        </p:nvSpPr>
        <p:spPr>
          <a:xfrm>
            <a:off x="628650" y="120445"/>
            <a:ext cx="7886700" cy="994172"/>
          </a:xfrm>
        </p:spPr>
        <p:txBody>
          <a:bodyPr>
            <a:normAutofit fontScale="90000"/>
          </a:bodyPr>
          <a:lstStyle/>
          <a:p>
            <a:r>
              <a:rPr lang="en-US" dirty="0"/>
              <a:t>What is an introductory paragraph?</a:t>
            </a:r>
          </a:p>
        </p:txBody>
      </p:sp>
      <p:graphicFrame>
        <p:nvGraphicFramePr>
          <p:cNvPr id="7" name="Content Placeholder 4" descr="what is an introductory paragraph">
            <a:extLst>
              <a:ext uri="{FF2B5EF4-FFF2-40B4-BE49-F238E27FC236}">
                <a16:creationId xmlns:a16="http://schemas.microsoft.com/office/drawing/2014/main" id="{9D0C9FE1-C7B3-4849-A4B1-B71EF260BECB}"/>
              </a:ext>
            </a:extLst>
          </p:cNvPr>
          <p:cNvGraphicFramePr>
            <a:graphicFrameLocks noGrp="1"/>
          </p:cNvGraphicFramePr>
          <p:nvPr>
            <p:ph idx="1"/>
            <p:extLst>
              <p:ext uri="{D42A27DB-BD31-4B8C-83A1-F6EECF244321}">
                <p14:modId xmlns:p14="http://schemas.microsoft.com/office/powerpoint/2010/main" val="1245511215"/>
              </p:ext>
            </p:extLst>
          </p:nvPr>
        </p:nvGraphicFramePr>
        <p:xfrm>
          <a:off x="0" y="1289786"/>
          <a:ext cx="9144000" cy="4831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10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D93DA9-9318-48E8-BC71-D2C919983A47}"/>
              </a:ext>
            </a:extLst>
          </p:cNvPr>
          <p:cNvSpPr>
            <a:spLocks noGrp="1"/>
          </p:cNvSpPr>
          <p:nvPr>
            <p:ph type="title"/>
          </p:nvPr>
        </p:nvSpPr>
        <p:spPr>
          <a:xfrm>
            <a:off x="4421792" y="480230"/>
            <a:ext cx="4158114" cy="1213313"/>
          </a:xfrm>
        </p:spPr>
        <p:txBody>
          <a:bodyPr>
            <a:normAutofit/>
          </a:bodyPr>
          <a:lstStyle/>
          <a:p>
            <a:r>
              <a:rPr lang="en-US" sz="3200" dirty="0">
                <a:solidFill>
                  <a:srgbClr val="C8102E"/>
                </a:solidFill>
              </a:rPr>
              <a:t>What is a claim (thesis statement)?</a:t>
            </a:r>
          </a:p>
        </p:txBody>
      </p:sp>
      <p:sp>
        <p:nvSpPr>
          <p:cNvPr id="6" name="Content Placeholder 2">
            <a:extLst>
              <a:ext uri="{FF2B5EF4-FFF2-40B4-BE49-F238E27FC236}">
                <a16:creationId xmlns:a16="http://schemas.microsoft.com/office/drawing/2014/main" id="{5D5D815B-A9B7-4516-930F-4852F3DBFD7F}"/>
              </a:ext>
            </a:extLst>
          </p:cNvPr>
          <p:cNvSpPr>
            <a:spLocks noGrp="1"/>
          </p:cNvSpPr>
          <p:nvPr>
            <p:ph idx="1"/>
          </p:nvPr>
        </p:nvSpPr>
        <p:spPr>
          <a:xfrm>
            <a:off x="4520252" y="1716119"/>
            <a:ext cx="4422861" cy="4482550"/>
          </a:xfrm>
        </p:spPr>
        <p:txBody>
          <a:bodyPr anchor="ctr">
            <a:normAutofit fontScale="77500" lnSpcReduction="20000"/>
          </a:bodyPr>
          <a:lstStyle/>
          <a:p>
            <a:pPr>
              <a:lnSpc>
                <a:spcPct val="120000"/>
              </a:lnSpc>
              <a:spcBef>
                <a:spcPts val="0"/>
              </a:spcBef>
              <a:spcAft>
                <a:spcPts val="800"/>
              </a:spcAft>
              <a:buFont typeface="Arial" panose="020B0604020202020204" pitchFamily="34" charset="0"/>
              <a:buChar char="•"/>
            </a:pPr>
            <a:r>
              <a:rPr lang="en-US" sz="2800" dirty="0">
                <a:solidFill>
                  <a:srgbClr val="000000"/>
                </a:solidFill>
              </a:rPr>
              <a:t>One sentence</a:t>
            </a:r>
          </a:p>
          <a:p>
            <a:pPr>
              <a:lnSpc>
                <a:spcPct val="120000"/>
              </a:lnSpc>
              <a:spcBef>
                <a:spcPts val="0"/>
              </a:spcBef>
              <a:spcAft>
                <a:spcPts val="800"/>
              </a:spcAft>
              <a:buFont typeface="Arial" panose="020B0604020202020204" pitchFamily="34" charset="0"/>
              <a:buChar char="•"/>
            </a:pPr>
            <a:r>
              <a:rPr lang="en-US" sz="2800" dirty="0">
                <a:solidFill>
                  <a:srgbClr val="000000"/>
                </a:solidFill>
              </a:rPr>
              <a:t>Main idea or argument of the essay</a:t>
            </a:r>
          </a:p>
          <a:p>
            <a:pPr>
              <a:lnSpc>
                <a:spcPct val="120000"/>
              </a:lnSpc>
              <a:spcBef>
                <a:spcPts val="0"/>
              </a:spcBef>
              <a:spcAft>
                <a:spcPts val="800"/>
              </a:spcAft>
              <a:buFont typeface="Arial" panose="020B0604020202020204" pitchFamily="34" charset="0"/>
              <a:buChar char="•"/>
            </a:pPr>
            <a:r>
              <a:rPr lang="en-US" sz="2800" dirty="0">
                <a:solidFill>
                  <a:srgbClr val="000000"/>
                </a:solidFill>
              </a:rPr>
              <a:t>Main claim that others might dispute</a:t>
            </a:r>
          </a:p>
          <a:p>
            <a:pPr>
              <a:lnSpc>
                <a:spcPct val="120000"/>
              </a:lnSpc>
              <a:spcBef>
                <a:spcPts val="0"/>
              </a:spcBef>
              <a:spcAft>
                <a:spcPts val="800"/>
              </a:spcAft>
              <a:buFont typeface="Arial" panose="020B0604020202020204" pitchFamily="34" charset="0"/>
              <a:buChar char="•"/>
            </a:pPr>
            <a:r>
              <a:rPr lang="en-US" sz="2800" dirty="0">
                <a:solidFill>
                  <a:srgbClr val="000000"/>
                </a:solidFill>
              </a:rPr>
              <a:t>Focused and specific </a:t>
            </a:r>
          </a:p>
          <a:p>
            <a:pPr>
              <a:lnSpc>
                <a:spcPct val="120000"/>
              </a:lnSpc>
              <a:spcBef>
                <a:spcPts val="0"/>
              </a:spcBef>
              <a:spcAft>
                <a:spcPts val="800"/>
              </a:spcAft>
              <a:buFont typeface="Arial" panose="020B0604020202020204" pitchFamily="34" charset="0"/>
              <a:buChar char="•"/>
            </a:pPr>
            <a:r>
              <a:rPr lang="en-US" sz="2800" dirty="0">
                <a:solidFill>
                  <a:srgbClr val="000000"/>
                </a:solidFill>
              </a:rPr>
              <a:t>Can be proven within the essay</a:t>
            </a:r>
          </a:p>
          <a:p>
            <a:pPr>
              <a:lnSpc>
                <a:spcPct val="120000"/>
              </a:lnSpc>
              <a:spcBef>
                <a:spcPts val="0"/>
              </a:spcBef>
              <a:spcAft>
                <a:spcPts val="800"/>
              </a:spcAft>
              <a:buFont typeface="Arial" panose="020B0604020202020204" pitchFamily="34" charset="0"/>
              <a:buChar char="•"/>
            </a:pPr>
            <a:r>
              <a:rPr lang="en-US" sz="2800" dirty="0">
                <a:solidFill>
                  <a:srgbClr val="000000"/>
                </a:solidFill>
              </a:rPr>
              <a:t>Can be supported by evidence</a:t>
            </a:r>
          </a:p>
          <a:p>
            <a:pPr>
              <a:lnSpc>
                <a:spcPct val="120000"/>
              </a:lnSpc>
              <a:spcBef>
                <a:spcPts val="0"/>
              </a:spcBef>
              <a:spcAft>
                <a:spcPts val="800"/>
              </a:spcAft>
              <a:buFont typeface="Arial" panose="020B0604020202020204" pitchFamily="34" charset="0"/>
              <a:buChar char="•"/>
            </a:pPr>
            <a:r>
              <a:rPr lang="en-US" sz="2800" dirty="0">
                <a:solidFill>
                  <a:srgbClr val="000000"/>
                </a:solidFill>
              </a:rPr>
              <a:t>Provides a basis and a direction for the essay</a:t>
            </a:r>
          </a:p>
          <a:p>
            <a:endParaRPr lang="en-US" sz="1500" dirty="0">
              <a:solidFill>
                <a:srgbClr val="000000"/>
              </a:solidFill>
            </a:endParaRPr>
          </a:p>
        </p:txBody>
      </p:sp>
      <p:pic>
        <p:nvPicPr>
          <p:cNvPr id="8" name="Picture 7" descr="person writing">
            <a:extLst>
              <a:ext uri="{FF2B5EF4-FFF2-40B4-BE49-F238E27FC236}">
                <a16:creationId xmlns:a16="http://schemas.microsoft.com/office/drawing/2014/main" id="{CF435C83-A713-4B2E-85E0-31D6F45B3E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77364" cy="6263092"/>
          </a:xfrm>
          <a:prstGeom prst="rect">
            <a:avLst/>
          </a:prstGeom>
        </p:spPr>
      </p:pic>
    </p:spTree>
    <p:extLst>
      <p:ext uri="{BB962C8B-B14F-4D97-AF65-F5344CB8AC3E}">
        <p14:creationId xmlns:p14="http://schemas.microsoft.com/office/powerpoint/2010/main" val="413147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F88D-48AB-4124-87C2-576F61AA34F2}"/>
              </a:ext>
            </a:extLst>
          </p:cNvPr>
          <p:cNvSpPr>
            <a:spLocks noGrp="1"/>
          </p:cNvSpPr>
          <p:nvPr>
            <p:ph type="title"/>
          </p:nvPr>
        </p:nvSpPr>
        <p:spPr/>
        <p:txBody>
          <a:bodyPr>
            <a:normAutofit/>
          </a:bodyPr>
          <a:lstStyle/>
          <a:p>
            <a:r>
              <a:rPr lang="en-US" sz="3600" dirty="0">
                <a:solidFill>
                  <a:srgbClr val="CD0920"/>
                </a:solidFill>
              </a:rPr>
              <a:t>Argumentation Rubric</a:t>
            </a:r>
          </a:p>
        </p:txBody>
      </p:sp>
      <p:sp>
        <p:nvSpPr>
          <p:cNvPr id="6" name="Content Placeholder 5">
            <a:extLst>
              <a:ext uri="{FF2B5EF4-FFF2-40B4-BE49-F238E27FC236}">
                <a16:creationId xmlns:a16="http://schemas.microsoft.com/office/drawing/2014/main" id="{486E28AF-F188-4388-A83F-C11CF9D22AEC}"/>
              </a:ext>
            </a:extLst>
          </p:cNvPr>
          <p:cNvSpPr>
            <a:spLocks noGrp="1"/>
          </p:cNvSpPr>
          <p:nvPr>
            <p:ph idx="1"/>
          </p:nvPr>
        </p:nvSpPr>
        <p:spPr>
          <a:xfrm>
            <a:off x="457200" y="1580159"/>
            <a:ext cx="8229600" cy="3665610"/>
          </a:xfrm>
        </p:spPr>
        <p:txBody>
          <a:bodyPr anchor="ctr">
            <a:normAutofit/>
          </a:bodyPr>
          <a:lstStyle/>
          <a:p>
            <a:pPr marL="0" indent="0">
              <a:buNone/>
            </a:pPr>
            <a:r>
              <a:rPr lang="en-US" sz="2800" dirty="0"/>
              <a:t>Is divided into three sections upon which a paper receives a grade</a:t>
            </a:r>
          </a:p>
          <a:p>
            <a:pPr lvl="1"/>
            <a:r>
              <a:rPr lang="en-US" sz="2800" dirty="0"/>
              <a:t>Purpose, Focus and Organization (4 points)</a:t>
            </a:r>
          </a:p>
          <a:p>
            <a:pPr lvl="1"/>
            <a:r>
              <a:rPr lang="en-US" sz="2800" dirty="0"/>
              <a:t>Evidence and Elaboration (4 points)</a:t>
            </a:r>
          </a:p>
          <a:p>
            <a:pPr lvl="1"/>
            <a:r>
              <a:rPr lang="en-US" sz="2800" dirty="0"/>
              <a:t>Conventions of Standard English (2 points)</a:t>
            </a:r>
          </a:p>
        </p:txBody>
      </p:sp>
    </p:spTree>
    <p:extLst>
      <p:ext uri="{BB962C8B-B14F-4D97-AF65-F5344CB8AC3E}">
        <p14:creationId xmlns:p14="http://schemas.microsoft.com/office/powerpoint/2010/main" val="75998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D07F94-3055-4AC8-9105-A4C5AA4C8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1FB210-07D1-439D-B0F0-4628E277B3E0}">
  <ds:schemaRefs>
    <ds:schemaRef ds:uri="http://schemas.microsoft.com/sharepoint/v3/contenttype/forms"/>
  </ds:schemaRefs>
</ds:datastoreItem>
</file>

<file path=customXml/itemProps3.xml><?xml version="1.0" encoding="utf-8"?>
<ds:datastoreItem xmlns:ds="http://schemas.openxmlformats.org/officeDocument/2006/customXml" ds:itemID="{3E20C1B5-DC39-461F-8CD2-42B06F3C612A}">
  <ds:schemaRefs>
    <ds:schemaRef ds:uri="http://www.w3.org/XML/1998/namespace"/>
    <ds:schemaRef ds:uri="http://schemas.microsoft.com/sharepoint/v3"/>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4028</Words>
  <Application>Microsoft Macintosh PowerPoint</Application>
  <PresentationFormat>On-screen Show (4:3)</PresentationFormat>
  <Paragraphs>288</Paragraphs>
  <Slides>51</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Understanding Rubrics</vt:lpstr>
      <vt:lpstr>PowerPoint Presentation</vt:lpstr>
      <vt:lpstr>Here is a link to where you can find more information:</vt:lpstr>
      <vt:lpstr>Learning Objectives</vt:lpstr>
      <vt:lpstr>What is a rubric?</vt:lpstr>
      <vt:lpstr>Parts of the Essay</vt:lpstr>
      <vt:lpstr>What is an introductory paragraph?</vt:lpstr>
      <vt:lpstr>What is a claim (thesis statement)?</vt:lpstr>
      <vt:lpstr>Argumentation Rubric</vt:lpstr>
      <vt:lpstr>Purpose, Focus, and Organization</vt:lpstr>
      <vt:lpstr>A 4 in Purpose, Focus, and Organization</vt:lpstr>
      <vt:lpstr>A 3 in Purpose, Focus, and Organization</vt:lpstr>
      <vt:lpstr>A 2 in Purpose, Focus, and Organization</vt:lpstr>
      <vt:lpstr>A 1 in Purpose, Focus, and Organization</vt:lpstr>
      <vt:lpstr>A 0 in Purpose, Focus, and Organization</vt:lpstr>
      <vt:lpstr>Sample Introductory Paragraphs and Claims Thesis Statements </vt:lpstr>
      <vt:lpstr>The Prompt</vt:lpstr>
      <vt:lpstr>Sample 1</vt:lpstr>
      <vt:lpstr>Scoring practice</vt:lpstr>
      <vt:lpstr>Highly Effective</vt:lpstr>
      <vt:lpstr>Sample 2</vt:lpstr>
      <vt:lpstr>Scoring Practice</vt:lpstr>
      <vt:lpstr>Adequate</vt:lpstr>
      <vt:lpstr>Sample 3</vt:lpstr>
      <vt:lpstr>Scoring Practice</vt:lpstr>
      <vt:lpstr>Weak and Unfocused Paragraph and Thesis   </vt:lpstr>
      <vt:lpstr>Sample 4</vt:lpstr>
      <vt:lpstr>Scoring Practice</vt:lpstr>
      <vt:lpstr>Confusing and Ambiguous Claim (Thesis Statement)</vt:lpstr>
      <vt:lpstr>Sample 5</vt:lpstr>
      <vt:lpstr>Scoring Practice</vt:lpstr>
      <vt:lpstr>Minimally Related to Topic</vt:lpstr>
      <vt:lpstr>Evidence and Elaboration</vt:lpstr>
      <vt:lpstr>Strong Evidence and Elaboration</vt:lpstr>
      <vt:lpstr>Strong Evidence and Elaboration</vt:lpstr>
      <vt:lpstr>Adequate Evidence and Elaboration</vt:lpstr>
      <vt:lpstr>Adequate Evidence and Elaboration</vt:lpstr>
      <vt:lpstr>Limited Evidence and Elaboration</vt:lpstr>
      <vt:lpstr>Uneven Support – Weak Evidence and Limited Elaboration </vt:lpstr>
      <vt:lpstr>No Evidence and Elaboration</vt:lpstr>
      <vt:lpstr>No Evidence or Elaboration</vt:lpstr>
      <vt:lpstr>Conventions of Standard English</vt:lpstr>
      <vt:lpstr>Scoring Practice</vt:lpstr>
      <vt:lpstr>Sample 1</vt:lpstr>
      <vt:lpstr>Scoring practice</vt:lpstr>
      <vt:lpstr>Sample 2</vt:lpstr>
      <vt:lpstr>PowerPoint Presentation</vt:lpstr>
      <vt:lpstr>Final Thoughts</vt:lpstr>
      <vt:lpstr>PowerPoint Presentation</vt:lpstr>
      <vt:lpstr>PowerPoint Presentation</vt:lpstr>
      <vt:lpstr>Share your learning community with 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2019-01-18T14:26:04Z</dcterms:created>
  <dcterms:modified xsi:type="dcterms:W3CDTF">2020-01-23T02:17:18Z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