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5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3" r:id="rId3"/>
    <p:sldId id="281" r:id="rId4"/>
    <p:sldId id="286" r:id="rId5"/>
    <p:sldId id="285" r:id="rId6"/>
    <p:sldId id="288" r:id="rId7"/>
    <p:sldId id="287" r:id="rId8"/>
    <p:sldId id="293" r:id="rId9"/>
    <p:sldId id="289" r:id="rId10"/>
    <p:sldId id="290" r:id="rId11"/>
    <p:sldId id="294" r:id="rId12"/>
    <p:sldId id="300" r:id="rId13"/>
    <p:sldId id="267" r:id="rId14"/>
    <p:sldId id="291" r:id="rId15"/>
    <p:sldId id="306" r:id="rId16"/>
    <p:sldId id="307" r:id="rId17"/>
    <p:sldId id="308" r:id="rId18"/>
    <p:sldId id="309" r:id="rId19"/>
    <p:sldId id="310" r:id="rId20"/>
    <p:sldId id="295" r:id="rId21"/>
    <p:sldId id="296" r:id="rId22"/>
    <p:sldId id="297" r:id="rId23"/>
    <p:sldId id="298" r:id="rId24"/>
    <p:sldId id="299" r:id="rId25"/>
    <p:sldId id="311" r:id="rId2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BDECE-0B8F-4984-8E4C-712E8A202188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A24D4-AD48-4628-A377-FCFD3CB2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42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DEBA0F9-53B0-4D99-A116-8E7674110F2B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151004A-DFDF-47FC-AE2C-A7CB725362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5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F103A3FF-D7A4-4CBC-B67D-8DC0F4C9597C}" type="slidenum">
              <a:rPr lang="en-US" altLang="en-US" smtClean="0">
                <a:latin typeface="Arial" panose="020B0604020202020204" pitchFamily="34" charset="0"/>
              </a:rPr>
              <a:pPr/>
              <a:t>3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44628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4DA18247-B7AE-4C5E-A683-7A9438562C20}" type="slidenum">
              <a:rPr lang="en-US" altLang="en-US" smtClean="0">
                <a:latin typeface="Arial" panose="020B0604020202020204" pitchFamily="34" charset="0"/>
              </a:rPr>
              <a:pPr/>
              <a:t>14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499498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D052CDB8-CC28-4416-B279-A8AB87F814C2}" type="slidenum">
              <a:rPr lang="en-US" altLang="en-US" smtClean="0">
                <a:latin typeface="Arial" panose="020B0604020202020204" pitchFamily="34" charset="0"/>
              </a:rPr>
              <a:pPr/>
              <a:t>20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887220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6B23F07B-02CD-42E5-B199-4A8E5D3F8EFA}" type="slidenum">
              <a:rPr lang="en-US" altLang="en-US" smtClean="0">
                <a:latin typeface="Arial" panose="020B0604020202020204" pitchFamily="34" charset="0"/>
              </a:rPr>
              <a:pPr/>
              <a:t>21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0563"/>
            <a:ext cx="6402387" cy="360045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080" y="4520698"/>
            <a:ext cx="5274028" cy="4217273"/>
          </a:xfrm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025970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25C1CA65-3AF3-4DDE-A9B3-4DCCF7335FD6}" type="slidenum">
              <a:rPr lang="en-US" altLang="en-US" smtClean="0">
                <a:latin typeface="Arial" panose="020B0604020202020204" pitchFamily="34" charset="0"/>
              </a:rPr>
              <a:pPr/>
              <a:t>22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285235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373618BC-A474-4A62-B5D4-19E9676194BD}" type="slidenum">
              <a:rPr lang="en-US" altLang="en-US" smtClean="0">
                <a:latin typeface="Arial" panose="020B0604020202020204" pitchFamily="34" charset="0"/>
              </a:rPr>
              <a:pPr/>
              <a:t>23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0479888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BC2E2EEF-8113-4175-A13A-CD98802BB3E6}" type="slidenum">
              <a:rPr lang="en-US" altLang="en-US" smtClean="0">
                <a:latin typeface="Arial" panose="020B0604020202020204" pitchFamily="34" charset="0"/>
              </a:rPr>
              <a:pPr/>
              <a:t>24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0563"/>
            <a:ext cx="6402387" cy="360045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080" y="4520698"/>
            <a:ext cx="5274028" cy="4217273"/>
          </a:xfrm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190515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33F46265-0645-402A-B582-19B7AEED8DE9}" type="slidenum">
              <a:rPr lang="en-US" altLang="en-US" smtClean="0">
                <a:latin typeface="Arial" panose="020B0604020202020204" pitchFamily="34" charset="0"/>
              </a:rPr>
              <a:pPr/>
              <a:t>25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02160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7CE934D1-89CC-407A-829B-FFEC5E289A6A}" type="slidenum">
              <a:rPr lang="en-US" altLang="en-US" smtClean="0">
                <a:latin typeface="Arial" panose="020B0604020202020204" pitchFamily="34" charset="0"/>
              </a:rPr>
              <a:pPr/>
              <a:t>4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660881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78588C0E-E027-4B84-9E59-4452F0C6AB34}" type="slidenum">
              <a:rPr lang="en-US" altLang="en-US" smtClean="0">
                <a:latin typeface="Arial" panose="020B0604020202020204" pitchFamily="34" charset="0"/>
              </a:rPr>
              <a:pPr/>
              <a:t>5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0563"/>
            <a:ext cx="6402387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080" y="4520698"/>
            <a:ext cx="5274028" cy="4217273"/>
          </a:xfrm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803518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5EE151BD-7621-4E5B-BA19-DA4C1F72EDA9}" type="slidenum">
              <a:rPr lang="en-US" altLang="en-US" smtClean="0">
                <a:latin typeface="Arial" panose="020B0604020202020204" pitchFamily="34" charset="0"/>
              </a:rPr>
              <a:pPr/>
              <a:t>6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088320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91DD2F2C-9456-4BC8-8799-6893E38F7F79}" type="slidenum">
              <a:rPr lang="en-US" altLang="en-US" smtClean="0">
                <a:latin typeface="Arial" panose="020B0604020202020204" pitchFamily="34" charset="0"/>
              </a:rPr>
              <a:pPr/>
              <a:t>7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543797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4DA18247-B7AE-4C5E-A683-7A9438562C20}" type="slidenum">
              <a:rPr lang="en-US" altLang="en-US" smtClean="0">
                <a:latin typeface="Arial" panose="020B0604020202020204" pitchFamily="34" charset="0"/>
              </a:rPr>
              <a:pPr/>
              <a:t>8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738636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CCA51373-0CFF-4C94-9029-411E6E67636C}" type="slidenum">
              <a:rPr lang="en-US" altLang="en-US" smtClean="0">
                <a:latin typeface="Arial" panose="020B0604020202020204" pitchFamily="34" charset="0"/>
              </a:rPr>
              <a:pPr/>
              <a:t>9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614850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AFC9DC96-4DF9-4431-9048-9A1006D9E6D0}" type="slidenum">
              <a:rPr lang="en-US" altLang="en-US" smtClean="0">
                <a:latin typeface="Arial" panose="020B0604020202020204" pitchFamily="34" charset="0"/>
              </a:rPr>
              <a:pPr/>
              <a:t>10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0563"/>
            <a:ext cx="6402387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080" y="4520698"/>
            <a:ext cx="5274028" cy="4217273"/>
          </a:xfrm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28422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fld id="{CB5D11F5-536C-4E50-B190-6581A59486BF}" type="slidenum">
              <a:rPr lang="en-US" altLang="en-US" smtClean="0">
                <a:latin typeface="Arial" panose="020B0604020202020204" pitchFamily="34" charset="0"/>
              </a:rPr>
              <a:pPr/>
              <a:t>11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90563"/>
            <a:ext cx="6402387" cy="36004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080" y="4520698"/>
            <a:ext cx="5274028" cy="4217273"/>
          </a:xfrm>
          <a:noFill/>
        </p:spPr>
        <p:txBody>
          <a:bodyPr/>
          <a:lstStyle/>
          <a:p>
            <a:pPr eaLnBrk="1" hangingPunct="1"/>
            <a:r>
              <a:rPr lang="en-US" alt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190036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1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64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2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790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277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18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25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555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855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5029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828800"/>
            <a:ext cx="5029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733800"/>
            <a:ext cx="5029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3733800"/>
            <a:ext cx="5029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0D05D-BC84-48E1-A41A-9C5F6F6EC4D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6743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8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7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3571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2504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06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26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5968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05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31B18-41C1-4F98-B8B9-AF8486494774}" type="datetimeFigureOut">
              <a:rPr lang="en-US" smtClean="0"/>
              <a:t>12/19/2023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FE231-5635-4CE0-8F22-654218A466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220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  <p:sldLayoutId id="2147483948" r:id="rId13"/>
    <p:sldLayoutId id="2147483949" r:id="rId14"/>
    <p:sldLayoutId id="2147483950" r:id="rId15"/>
    <p:sldLayoutId id="2147483951" r:id="rId16"/>
    <p:sldLayoutId id="2147483952" r:id="rId17"/>
    <p:sldLayoutId id="2147483954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oh.us/site/handlers/filedownload.ashx?moduleinstanceid=19213&amp;dataid=39592&amp;FileName=Improvement%20Plan%20for%20Classified%20Employees-Template%202022-2023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oh.us/site/handlers/filedownload.ashx?moduleinstanceid=19213&amp;dataid=31101&amp;FileName=Classified%20Evaluation%20Challenge%20Form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Common%20Files\Microsoft%20Shared\Artgalry\Downloaded%20Clips\PARNT_03.mid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Classified Performance </a:t>
            </a:r>
            <a:br>
              <a:rPr lang="en-US" sz="4400" dirty="0"/>
            </a:br>
            <a:r>
              <a:rPr lang="en-US" sz="4400" dirty="0"/>
              <a:t>Evaluation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Presented By </a:t>
            </a:r>
          </a:p>
          <a:p>
            <a:r>
              <a:rPr lang="en-US" dirty="0"/>
              <a:t>Human Resources Administration</a:t>
            </a:r>
          </a:p>
        </p:txBody>
      </p:sp>
      <p:pic>
        <p:nvPicPr>
          <p:cNvPr id="9218" name="Picture 2" descr="http://cpsnet.columbus.k12.oh.us/applications/cpsnet.nsf/be882ee9e19ab57886256c93006f51c8/2e4f3d9a1913b0c985257fe7004e88b8/$FILE/CCS%20Round%20Icon.002.002.jpg/CCS%20Round%20Ic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13544" cy="191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542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65266"/>
            <a:ext cx="7708900" cy="1600200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Notification of Evaluation</a:t>
            </a:r>
            <a:br>
              <a:rPr lang="en-US" altLang="en-US" sz="4000" b="1" dirty="0"/>
            </a:br>
            <a:r>
              <a:rPr lang="en-US" altLang="en-US" sz="4000" b="1" dirty="0"/>
              <a:t>Conference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2278380" y="2575560"/>
            <a:ext cx="7696200" cy="3505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At least </a:t>
            </a:r>
            <a:r>
              <a:rPr lang="en-US" altLang="en-US" b="1" u="sng" dirty="0"/>
              <a:t>3 days prior</a:t>
            </a:r>
            <a:r>
              <a:rPr lang="en-US" altLang="en-US" dirty="0"/>
              <a:t> to the conference</a:t>
            </a:r>
          </a:p>
          <a:p>
            <a:pPr eaLnBrk="1" hangingPunct="1"/>
            <a:r>
              <a:rPr lang="en-US" altLang="en-US" dirty="0"/>
              <a:t>Rater distributes to the employee (helpful, but not required)</a:t>
            </a:r>
          </a:p>
          <a:p>
            <a:pPr lvl="1" eaLnBrk="1" hangingPunct="1"/>
            <a:r>
              <a:rPr lang="en-US" altLang="en-US" sz="3200" dirty="0"/>
              <a:t>previous performance evaluation</a:t>
            </a:r>
          </a:p>
          <a:p>
            <a:pPr lvl="1" eaLnBrk="1" hangingPunct="1"/>
            <a:r>
              <a:rPr lang="en-US" altLang="en-US" sz="3200" dirty="0"/>
              <a:t>job specification </a:t>
            </a:r>
          </a:p>
          <a:p>
            <a:pPr eaLnBrk="1" hangingPunct="1"/>
            <a:r>
              <a:rPr lang="en-US" altLang="en-US" dirty="0"/>
              <a:t>The Rater should review the same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53228"/>
            <a:ext cx="9613861" cy="1080938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The Evaluation Conference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2514600"/>
            <a:ext cx="7924800" cy="3657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Rater prints and signs the form</a:t>
            </a:r>
          </a:p>
          <a:p>
            <a:pPr eaLnBrk="1" hangingPunct="1"/>
            <a:r>
              <a:rPr lang="en-US" altLang="en-US" sz="3200" dirty="0"/>
              <a:t>Rater meets with employee</a:t>
            </a:r>
          </a:p>
          <a:p>
            <a:pPr eaLnBrk="1" hangingPunct="1"/>
            <a:r>
              <a:rPr lang="en-US" altLang="en-US" sz="3200" dirty="0"/>
              <a:t>Discuss ratings and obtains:</a:t>
            </a:r>
          </a:p>
          <a:p>
            <a:pPr lvl="1" eaLnBrk="1" hangingPunct="1"/>
            <a:r>
              <a:rPr lang="en-US" altLang="en-US" sz="3200" dirty="0"/>
              <a:t>employee’s signature (If employee refuses to sign, write that on the form and include </a:t>
            </a:r>
            <a:r>
              <a:rPr lang="en-US" altLang="en-US" sz="3200"/>
              <a:t>your initials)</a:t>
            </a:r>
            <a:endParaRPr lang="en-US" altLang="en-US" sz="3200" dirty="0"/>
          </a:p>
          <a:p>
            <a:pPr lvl="1" eaLnBrk="1" hangingPunct="1"/>
            <a:r>
              <a:rPr lang="en-US" altLang="en-US" sz="3200" dirty="0"/>
              <a:t>employee’s comments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0" y="778166"/>
            <a:ext cx="9613861" cy="1080938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Classified Technical Training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2004060" y="2781300"/>
            <a:ext cx="7696200" cy="3276600"/>
          </a:xfrm>
        </p:spPr>
        <p:txBody>
          <a:bodyPr/>
          <a:lstStyle/>
          <a:p>
            <a:pPr eaLnBrk="1" hangingPunct="1"/>
            <a:r>
              <a:rPr lang="en-US" altLang="en-US" dirty="0"/>
              <a:t>Please refer to the Classified Personnel Evaluation Guide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11449"/>
            <a:ext cx="9601196" cy="13346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One Evaluation for All </a:t>
            </a:r>
            <a:br>
              <a:rPr lang="en-US" dirty="0"/>
            </a:br>
            <a:r>
              <a:rPr lang="en-US" dirty="0"/>
              <a:t>Classifications with Common Competencies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Attendance</a:t>
            </a:r>
          </a:p>
          <a:p>
            <a:r>
              <a:rPr lang="en-US" dirty="0"/>
              <a:t>2. Dependability</a:t>
            </a:r>
          </a:p>
          <a:p>
            <a:r>
              <a:rPr lang="en-US" dirty="0"/>
              <a:t>3. Service to Customers</a:t>
            </a:r>
          </a:p>
          <a:p>
            <a:r>
              <a:rPr lang="en-US" dirty="0"/>
              <a:t>4.  Relations with Fellow Employees/Students</a:t>
            </a:r>
          </a:p>
          <a:p>
            <a:r>
              <a:rPr lang="en-US" dirty="0"/>
              <a:t>5.  Flexibility and Adaptability to Change</a:t>
            </a:r>
          </a:p>
          <a:p>
            <a:r>
              <a:rPr lang="en-US" dirty="0"/>
              <a:t>6.  Knowledge of the Job/ Technical/Aptitude</a:t>
            </a:r>
          </a:p>
          <a:p>
            <a:r>
              <a:rPr lang="en-US" dirty="0"/>
              <a:t>7.  Leadership and Management of Skills</a:t>
            </a:r>
          </a:p>
          <a:p>
            <a:r>
              <a:rPr lang="en-US" dirty="0"/>
              <a:t>8.  Quality and Quantity of Work</a:t>
            </a:r>
          </a:p>
          <a:p>
            <a:r>
              <a:rPr lang="en-US" dirty="0"/>
              <a:t>9.  Resource Management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272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1541"/>
            <a:ext cx="9613861" cy="1080938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Completion of the Evaluation Form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2514602" y="2583180"/>
            <a:ext cx="7403756" cy="3035025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Rater marks level of performance</a:t>
            </a:r>
          </a:p>
          <a:p>
            <a:r>
              <a:rPr lang="en-US" sz="2800" dirty="0"/>
              <a:t>Ratings</a:t>
            </a:r>
          </a:p>
          <a:p>
            <a:pPr lvl="1"/>
            <a:r>
              <a:rPr lang="en-US" sz="2400" dirty="0"/>
              <a:t>Exceeds Expectations (Comments Required)</a:t>
            </a:r>
          </a:p>
          <a:p>
            <a:pPr lvl="1"/>
            <a:r>
              <a:rPr lang="en-US" sz="2400" dirty="0"/>
              <a:t>Meets Expectations</a:t>
            </a:r>
          </a:p>
          <a:p>
            <a:pPr lvl="1"/>
            <a:r>
              <a:rPr lang="en-US" sz="2400" dirty="0"/>
              <a:t>Improvement Needed (Comments Required)</a:t>
            </a:r>
          </a:p>
          <a:p>
            <a:pPr lvl="1"/>
            <a:r>
              <a:rPr lang="en-US" sz="2400" dirty="0"/>
              <a:t>Does Not Meet Expectations (Comments Required)</a:t>
            </a:r>
          </a:p>
        </p:txBody>
      </p:sp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9296401" y="1981200"/>
          <a:ext cx="8810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2247900" imgH="3306763" progId="MS_ClipArt_Gallery.2">
                  <p:embed/>
                </p:oleObj>
              </mc:Choice>
              <mc:Fallback>
                <p:oleObj name="Clip" r:id="rId4" imgW="2247900" imgH="330676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6401" y="1981200"/>
                        <a:ext cx="88106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79575" y="481013"/>
            <a:ext cx="10512425" cy="1303337"/>
          </a:xfrm>
        </p:spPr>
        <p:txBody>
          <a:bodyPr>
            <a:noAutofit/>
          </a:bodyPr>
          <a:lstStyle/>
          <a:p>
            <a:r>
              <a:rPr lang="en-US" sz="3600" b="1" dirty="0"/>
              <a:t>Evaluation Competencies and Ratings 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507893" y="2618154"/>
            <a:ext cx="4718304" cy="325771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131" y="1783681"/>
            <a:ext cx="6666667" cy="16952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7131" y="3753583"/>
            <a:ext cx="6619048" cy="18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825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79575" y="481013"/>
            <a:ext cx="10512425" cy="1303337"/>
          </a:xfrm>
        </p:spPr>
        <p:txBody>
          <a:bodyPr>
            <a:noAutofit/>
          </a:bodyPr>
          <a:lstStyle/>
          <a:p>
            <a:r>
              <a:rPr lang="en-US" sz="3600" b="1" dirty="0"/>
              <a:t>Evaluation Competencies and Ratings 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507893" y="2618154"/>
            <a:ext cx="4718304" cy="325771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512" y="1795110"/>
            <a:ext cx="6647619" cy="18380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5512" y="3892631"/>
            <a:ext cx="6638095" cy="17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380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79575" y="481013"/>
            <a:ext cx="10512425" cy="1303337"/>
          </a:xfrm>
        </p:spPr>
        <p:txBody>
          <a:bodyPr>
            <a:noAutofit/>
          </a:bodyPr>
          <a:lstStyle/>
          <a:p>
            <a:r>
              <a:rPr lang="en-US" sz="3600" b="1" dirty="0"/>
              <a:t>Evaluation Competencies and Ratings 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507893" y="2618154"/>
            <a:ext cx="4718304" cy="325771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940" y="1603868"/>
            <a:ext cx="6666667" cy="20285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417" y="3949391"/>
            <a:ext cx="6676190" cy="16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222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79575" y="481013"/>
            <a:ext cx="10512425" cy="1303337"/>
          </a:xfrm>
        </p:spPr>
        <p:txBody>
          <a:bodyPr>
            <a:noAutofit/>
          </a:bodyPr>
          <a:lstStyle/>
          <a:p>
            <a:r>
              <a:rPr lang="en-US" sz="3600" b="1" dirty="0"/>
              <a:t>Evaluation Competencies and Ratings 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507893" y="2618154"/>
            <a:ext cx="4718304" cy="325771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714" y="1886143"/>
            <a:ext cx="6628571" cy="3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588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79575" y="481013"/>
            <a:ext cx="10512425" cy="1303337"/>
          </a:xfrm>
        </p:spPr>
        <p:txBody>
          <a:bodyPr>
            <a:noAutofit/>
          </a:bodyPr>
          <a:lstStyle/>
          <a:p>
            <a:r>
              <a:rPr lang="en-US" sz="3600" b="1" dirty="0"/>
              <a:t>Evaluation Competencies and Ratings 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507893" y="2618154"/>
            <a:ext cx="4718304" cy="3257713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20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8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6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15000"/>
              <a:buFont typeface="Arial"/>
              <a:buChar char="•"/>
              <a:defRPr sz="1400" kern="1200" cap="none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559" y="1783681"/>
            <a:ext cx="6619048" cy="200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4559" y="4037772"/>
            <a:ext cx="6619048" cy="1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3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8537"/>
            <a:ext cx="9613861" cy="1080938"/>
          </a:xfrm>
        </p:spPr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the CCS process for conducting Classified evaluations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63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1664"/>
            <a:ext cx="9613861" cy="10809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dirty="0"/>
              <a:t>Distribution of the Completed Evaluation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247900" y="2705100"/>
            <a:ext cx="7696200" cy="33528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altLang="en-US" dirty="0"/>
              <a:t>Keep a signed copy of the evaluation for your records 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Provide a signed copy to the employee (Can give a copy to the employee even if the employee refuses to sign)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/>
              <a:t>Send the signed evaluation to </a:t>
            </a:r>
            <a:r>
              <a:rPr lang="en-US" altLang="en-US" b="1" dirty="0"/>
              <a:t>Human Resources (Include ALL pages) @ Hrevaluations@columbus.k12.oh.us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595"/>
            <a:ext cx="6870700" cy="914400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Items of Consideration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792499" y="2328561"/>
            <a:ext cx="9613861" cy="3599316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</a:rPr>
              <a:t>Contact Mary Anne Baum – Manager, Labor Management &amp; Employee Relations </a:t>
            </a:r>
            <a:r>
              <a:rPr lang="en-US" altLang="en-US" dirty="0"/>
              <a:t>for all </a:t>
            </a:r>
            <a:r>
              <a:rPr lang="en-US" altLang="en-US" b="1" dirty="0"/>
              <a:t>“Does Not Meet Expectations Summative” evaluations to assist with completing an Individual Development Plan by April 5, 2024. Click </a:t>
            </a:r>
            <a:r>
              <a:rPr lang="en-US" altLang="en-US" b="1" dirty="0">
                <a:hlinkClick r:id="rId3"/>
              </a:rPr>
              <a:t>here</a:t>
            </a:r>
            <a:r>
              <a:rPr lang="en-US" altLang="en-US" b="1" dirty="0"/>
              <a:t> for the form.</a:t>
            </a:r>
          </a:p>
          <a:p>
            <a:pPr eaLnBrk="1" hangingPunct="1"/>
            <a:r>
              <a:rPr lang="en-US" altLang="en-US" dirty="0"/>
              <a:t>School based evaluations due by </a:t>
            </a:r>
            <a:r>
              <a:rPr lang="en-US" altLang="en-US" dirty="0">
                <a:solidFill>
                  <a:schemeClr val="bg1"/>
                </a:solidFill>
              </a:rPr>
              <a:t>May 17, 2024</a:t>
            </a:r>
          </a:p>
          <a:p>
            <a:r>
              <a:rPr lang="en-US" altLang="en-US" dirty="0"/>
              <a:t>Non-school based evaluations due by </a:t>
            </a:r>
            <a:r>
              <a:rPr lang="en-US" altLang="en-US" dirty="0">
                <a:solidFill>
                  <a:schemeClr val="bg1"/>
                </a:solidFill>
              </a:rPr>
              <a:t>June 19, 2024</a:t>
            </a:r>
          </a:p>
          <a:p>
            <a:r>
              <a:rPr lang="en-US" altLang="en-US" dirty="0">
                <a:solidFill>
                  <a:schemeClr val="bg1"/>
                </a:solidFill>
              </a:rPr>
              <a:t>Bus Drivers &amp; Food Service evaluations due by September 30, 2024</a:t>
            </a: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bg1"/>
              </a:solidFill>
            </a:endParaRPr>
          </a:p>
          <a:p>
            <a:pPr eaLnBrk="1" hangingPunct="1"/>
            <a:endParaRPr lang="en-US" altLang="en-US" dirty="0"/>
          </a:p>
        </p:txBody>
      </p:sp>
      <p:pic>
        <p:nvPicPr>
          <p:cNvPr id="2" name="Picture 1" descr="Improving Observation Skills | CCMIT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20" y="981700"/>
            <a:ext cx="3920836" cy="770497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-58189" y="711664"/>
            <a:ext cx="9613861" cy="10809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/>
              <a:t>Challenge Process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295401" y="2556931"/>
            <a:ext cx="9601196" cy="34072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Applicable </a:t>
            </a:r>
            <a:r>
              <a:rPr lang="en-US" altLang="en-US" sz="2800" b="1" u="sng" dirty="0"/>
              <a:t>only</a:t>
            </a:r>
            <a:r>
              <a:rPr lang="en-US" altLang="en-US" sz="2800" dirty="0"/>
              <a:t> if receives “Does Not Meet Expectations” on Summative Evaluation Rating</a:t>
            </a:r>
          </a:p>
          <a:p>
            <a:r>
              <a:rPr lang="en-US" altLang="en-US" sz="2800" dirty="0"/>
              <a:t>Use official challenge form: </a:t>
            </a:r>
            <a:r>
              <a:rPr lang="en-US" altLang="en-US" sz="2800" dirty="0">
                <a:hlinkClick r:id="rId3"/>
              </a:rPr>
              <a:t>Classified Evaluation Employee Challenge Form</a:t>
            </a:r>
            <a:endParaRPr lang="en-US" altLang="en-US" sz="2800" dirty="0"/>
          </a:p>
          <a:p>
            <a:r>
              <a:rPr lang="en-US" altLang="en-US" sz="2800" b="1" u="sng" dirty="0"/>
              <a:t>EMPLOYEE MUST SUBMIT FORM TO Human Resources Administration </a:t>
            </a:r>
            <a:r>
              <a:rPr lang="en-US" altLang="en-US" sz="2800" dirty="0"/>
              <a:t>within </a:t>
            </a:r>
            <a:r>
              <a:rPr lang="en-US" altLang="en-US" sz="2800" b="1" u="sng" dirty="0"/>
              <a:t>3 work days</a:t>
            </a:r>
            <a:r>
              <a:rPr lang="en-US" altLang="en-US" sz="2800" dirty="0"/>
              <a:t> of employee viewing signed evaluation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9977"/>
            <a:ext cx="9613861" cy="1080938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/>
              <a:t>The Challenge Conference Participants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576511"/>
            <a:ext cx="7696200" cy="3276600"/>
          </a:xfrm>
        </p:spPr>
        <p:txBody>
          <a:bodyPr/>
          <a:lstStyle/>
          <a:p>
            <a:pPr eaLnBrk="1" hangingPunct="1"/>
            <a:r>
              <a:rPr lang="en-US" altLang="en-US" dirty="0"/>
              <a:t>Director of Human Resources Administration conducts conference</a:t>
            </a:r>
          </a:p>
          <a:p>
            <a:pPr eaLnBrk="1" hangingPunct="1"/>
            <a:r>
              <a:rPr lang="en-US" altLang="en-US" dirty="0"/>
              <a:t>Employee, Rater and/or Reviewer, and a union representative if requested by employee</a:t>
            </a:r>
          </a:p>
        </p:txBody>
      </p:sp>
      <p:pic>
        <p:nvPicPr>
          <p:cNvPr id="3" name="Picture 2" descr="Problem Solving | Guy Harris: The Recovering Engine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6617" y="2576511"/>
            <a:ext cx="2857500" cy="1538289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86"/>
            <a:ext cx="6870700" cy="1600200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The Challenge Decision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Director of Human Resources Administration’s decision is final and binding</a:t>
            </a:r>
            <a:endParaRPr lang="en-US" altLang="en-US" dirty="0"/>
          </a:p>
        </p:txBody>
      </p:sp>
      <p:graphicFrame>
        <p:nvGraphicFramePr>
          <p:cNvPr id="119812" name="Object 4"/>
          <p:cNvGraphicFramePr>
            <a:graphicFrameLocks noChangeAspect="1"/>
          </p:cNvGraphicFramePr>
          <p:nvPr/>
        </p:nvGraphicFramePr>
        <p:xfrm>
          <a:off x="4800600" y="3886201"/>
          <a:ext cx="2438400" cy="230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037821" imgH="980952" progId="MS_ClipArt_Gallery.2">
                  <p:embed/>
                </p:oleObj>
              </mc:Choice>
              <mc:Fallback>
                <p:oleObj name="Clip" r:id="rId3" imgW="1037821" imgH="980952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86201"/>
                        <a:ext cx="2438400" cy="230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/>
            </a:gs>
            <a:gs pos="50000">
              <a:schemeClr val="tx1"/>
            </a:gs>
            <a:gs pos="100000">
              <a:schemeClr val="tx1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62A18DD-994E-9A7B-B832-A62528117A6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 flipV="1">
            <a:off x="914400" y="1714500"/>
            <a:ext cx="45719" cy="1143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1E802D0-BC17-9CAF-2985-B58B20AD99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1602" y="0"/>
            <a:ext cx="58487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3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8537"/>
            <a:ext cx="9613861" cy="1080938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Managing Human Performance Is: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96440" y="2575560"/>
            <a:ext cx="7696200" cy="3657600"/>
          </a:xfrm>
        </p:spPr>
        <p:txBody>
          <a:bodyPr/>
          <a:lstStyle/>
          <a:p>
            <a:pPr eaLnBrk="1" hangingPunct="1"/>
            <a:r>
              <a:rPr lang="en-US" altLang="en-US" dirty="0"/>
              <a:t>Encouraging and helping others to perform their tasks competently</a:t>
            </a:r>
          </a:p>
          <a:p>
            <a:pPr eaLnBrk="1" hangingPunct="1"/>
            <a:r>
              <a:rPr lang="en-US" altLang="en-US" dirty="0"/>
              <a:t>Coaching others to live up to their potential</a:t>
            </a:r>
          </a:p>
          <a:p>
            <a:pPr eaLnBrk="1" hangingPunct="1"/>
            <a:r>
              <a:rPr lang="en-US" altLang="en-US" dirty="0"/>
              <a:t>Supporting the development of others’ skills</a:t>
            </a:r>
          </a:p>
          <a:p>
            <a:pPr eaLnBrk="1" hangingPunct="1"/>
            <a:r>
              <a:rPr lang="en-US" altLang="en-US" dirty="0"/>
              <a:t>Closely observing performance and providing appropriate consequences to correct or reward behavior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/>
            <a:endParaRPr lang="en-US" altLang="en-US" b="1" dirty="0"/>
          </a:p>
          <a:p>
            <a:pPr eaLnBrk="1" hangingPunct="1"/>
            <a:endParaRPr lang="en-US" altLang="en-US" b="1" dirty="0">
              <a:solidFill>
                <a:srgbClr val="800000"/>
              </a:solidFill>
            </a:endParaRPr>
          </a:p>
          <a:p>
            <a:pPr eaLnBrk="1" hangingPunct="1"/>
            <a:endParaRPr lang="en-US" altLang="en-US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224"/>
            <a:ext cx="9613861" cy="1080938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Performance Evaluation Use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 serve as an instrument for performance enhancement</a:t>
            </a:r>
          </a:p>
          <a:p>
            <a:pPr eaLnBrk="1" hangingPunct="1"/>
            <a:r>
              <a:rPr lang="en-US" altLang="en-US" dirty="0"/>
              <a:t>To serve as an instrument for direction</a:t>
            </a:r>
          </a:p>
          <a:p>
            <a:pPr eaLnBrk="1" hangingPunct="1"/>
            <a:r>
              <a:rPr lang="en-US" altLang="en-US" b="1" u="sng" dirty="0"/>
              <a:t>Not</a:t>
            </a:r>
            <a:r>
              <a:rPr lang="en-US" altLang="en-US" b="1" dirty="0"/>
              <a:t> </a:t>
            </a:r>
            <a:r>
              <a:rPr lang="en-US" altLang="en-US" dirty="0"/>
              <a:t>as a disciplinary instrument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6425"/>
            <a:ext cx="5975350" cy="939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b="1" dirty="0"/>
              <a:t>Supervisor Responsibilities</a:t>
            </a:r>
            <a:r>
              <a:rPr lang="en-US" altLang="en-US" sz="4000" dirty="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072640" y="2514600"/>
            <a:ext cx="7924800" cy="3810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Keep good records</a:t>
            </a:r>
          </a:p>
          <a:p>
            <a:pPr eaLnBrk="1" hangingPunct="1"/>
            <a:r>
              <a:rPr lang="en-US" altLang="en-US" sz="2800" dirty="0"/>
              <a:t>Communicate - Rater, Employee, Reviewer</a:t>
            </a:r>
          </a:p>
          <a:p>
            <a:pPr eaLnBrk="1" hangingPunct="1"/>
            <a:r>
              <a:rPr lang="en-US" altLang="en-US" sz="2800" dirty="0"/>
              <a:t>Make fair and honest decisions</a:t>
            </a:r>
          </a:p>
          <a:p>
            <a:pPr eaLnBrk="1" hangingPunct="1"/>
            <a:r>
              <a:rPr lang="en-US" altLang="en-US" sz="2800" dirty="0"/>
              <a:t>Provide feedback</a:t>
            </a:r>
          </a:p>
          <a:p>
            <a:pPr eaLnBrk="1" hangingPunct="1"/>
            <a:r>
              <a:rPr lang="en-US" altLang="en-US" sz="2800" dirty="0"/>
              <a:t>Provide coaching when needed</a:t>
            </a:r>
          </a:p>
          <a:p>
            <a:pPr eaLnBrk="1" hangingPunct="1"/>
            <a:r>
              <a:rPr lang="en-US" altLang="en-US" sz="2800" dirty="0"/>
              <a:t>Submit evaluations on time with appropriate signatures </a:t>
            </a:r>
          </a:p>
          <a:p>
            <a:pPr eaLnBrk="1" hangingPunct="1"/>
            <a:endParaRPr lang="en-US" altLang="en-US" sz="2800" dirty="0"/>
          </a:p>
        </p:txBody>
      </p:sp>
      <p:pic>
        <p:nvPicPr>
          <p:cNvPr id="92165" name="PARNT_03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00" y="6019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2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165"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16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Types of Performance Evaluations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Probationary</a:t>
            </a:r>
          </a:p>
          <a:p>
            <a:pPr lvl="1" eaLnBrk="1" hangingPunct="1"/>
            <a:r>
              <a:rPr lang="en-US" altLang="en-US" sz="4000" dirty="0"/>
              <a:t>Mid probationary </a:t>
            </a:r>
          </a:p>
          <a:p>
            <a:pPr lvl="1" eaLnBrk="1" hangingPunct="1"/>
            <a:r>
              <a:rPr lang="en-US" altLang="en-US" sz="4000" dirty="0"/>
              <a:t>Final probationary (30 days prior to end)</a:t>
            </a:r>
          </a:p>
          <a:p>
            <a:pPr eaLnBrk="1" hangingPunct="1"/>
            <a:r>
              <a:rPr lang="en-US" altLang="en-US" sz="4000" dirty="0">
                <a:solidFill>
                  <a:srgbClr val="002060"/>
                </a:solidFill>
              </a:rPr>
              <a:t>Annual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3756"/>
            <a:ext cx="68707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Raters and Reviewers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Raters - employee’s immediate supervisor</a:t>
            </a:r>
          </a:p>
          <a:p>
            <a:pPr eaLnBrk="1" hangingPunct="1"/>
            <a:r>
              <a:rPr lang="en-US" altLang="en-US" sz="4000" dirty="0"/>
              <a:t>Reviewer - department head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6726"/>
            <a:ext cx="9613861" cy="1080938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Reviewers Responsibilities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>
          <a:xfrm>
            <a:off x="2514601" y="2583180"/>
            <a:ext cx="7662863" cy="4343400"/>
          </a:xfrm>
        </p:spPr>
        <p:txBody>
          <a:bodyPr/>
          <a:lstStyle/>
          <a:p>
            <a:pPr eaLnBrk="1" hangingPunct="1"/>
            <a:r>
              <a:rPr lang="en-US" altLang="en-US" dirty="0"/>
              <a:t>Reviewer can inspect ratings for consistency and adds comments before the rater completes the evaluation</a:t>
            </a:r>
          </a:p>
          <a:p>
            <a:pPr eaLnBrk="1" hangingPunct="1"/>
            <a:r>
              <a:rPr lang="en-US" altLang="en-US" dirty="0"/>
              <a:t>Reviewer will not be able to add comments once the evaluation is sent by the Rater to Human Resources</a:t>
            </a:r>
          </a:p>
        </p:txBody>
      </p:sp>
    </p:spTree>
    <p:extLst>
      <p:ext uri="{BB962C8B-B14F-4D97-AF65-F5344CB8AC3E}">
        <p14:creationId xmlns:p14="http://schemas.microsoft.com/office/powerpoint/2010/main" val="260919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9793"/>
            <a:ext cx="6870700" cy="1600200"/>
          </a:xfrm>
        </p:spPr>
        <p:txBody>
          <a:bodyPr/>
          <a:lstStyle/>
          <a:p>
            <a:pPr eaLnBrk="1" hangingPunct="1"/>
            <a:r>
              <a:rPr lang="en-US" altLang="en-US" sz="4000" b="1" dirty="0"/>
              <a:t>Rater and Reviewer Meeting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2362200"/>
            <a:ext cx="7696200" cy="3657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4000" dirty="0"/>
              <a:t>If needed (not a requirement):</a:t>
            </a:r>
          </a:p>
          <a:p>
            <a:pPr eaLnBrk="1" hangingPunct="1"/>
            <a:r>
              <a:rPr lang="en-US" altLang="en-US" sz="4000" dirty="0"/>
              <a:t>Discuss Ratings </a:t>
            </a:r>
          </a:p>
          <a:p>
            <a:pPr eaLnBrk="1" hangingPunct="1"/>
            <a:r>
              <a:rPr lang="en-US" altLang="en-US" sz="4000" dirty="0"/>
              <a:t>Clarify Discrepancies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1306</TotalTime>
  <Words>647</Words>
  <Application>Microsoft Office PowerPoint</Application>
  <PresentationFormat>Widescreen</PresentationFormat>
  <Paragraphs>127</Paragraphs>
  <Slides>25</Slides>
  <Notes>16</Notes>
  <HiddenSlides>0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Trebuchet MS</vt:lpstr>
      <vt:lpstr>Berlin</vt:lpstr>
      <vt:lpstr>Clip</vt:lpstr>
      <vt:lpstr>Classified Performance  Evaluation Overview</vt:lpstr>
      <vt:lpstr>Purpose</vt:lpstr>
      <vt:lpstr>Managing Human Performance Is:</vt:lpstr>
      <vt:lpstr>Performance Evaluation Use</vt:lpstr>
      <vt:lpstr>Supervisor Responsibilities </vt:lpstr>
      <vt:lpstr>Types of Performance Evaluations</vt:lpstr>
      <vt:lpstr>Raters and Reviewers</vt:lpstr>
      <vt:lpstr>Reviewers Responsibilities </vt:lpstr>
      <vt:lpstr>Rater and Reviewer Meeting</vt:lpstr>
      <vt:lpstr>Notification of Evaluation Conference</vt:lpstr>
      <vt:lpstr>The Evaluation Conference</vt:lpstr>
      <vt:lpstr>Classified Technical Training</vt:lpstr>
      <vt:lpstr> One Evaluation for All  Classifications with Common Competencies </vt:lpstr>
      <vt:lpstr>Completion of the Evaluation Form</vt:lpstr>
      <vt:lpstr>Evaluation Competencies and Ratings </vt:lpstr>
      <vt:lpstr>Evaluation Competencies and Ratings </vt:lpstr>
      <vt:lpstr>Evaluation Competencies and Ratings </vt:lpstr>
      <vt:lpstr>Evaluation Competencies and Ratings </vt:lpstr>
      <vt:lpstr>Evaluation Competencies and Ratings </vt:lpstr>
      <vt:lpstr>Distribution of the Completed Evaluation </vt:lpstr>
      <vt:lpstr>Items of Consideration</vt:lpstr>
      <vt:lpstr>Challenge Process</vt:lpstr>
      <vt:lpstr>The Challenge Conference Participants</vt:lpstr>
      <vt:lpstr>The Challenge Decision</vt:lpstr>
      <vt:lpstr>PowerPoint Presentation</vt:lpstr>
    </vt:vector>
  </TitlesOfParts>
  <Company>Columbus City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Business and Operations</dc:title>
  <dc:creator>Mira R Wright</dc:creator>
  <cp:lastModifiedBy>Juwana D Steele</cp:lastModifiedBy>
  <cp:revision>79</cp:revision>
  <cp:lastPrinted>2019-02-26T17:04:49Z</cp:lastPrinted>
  <dcterms:created xsi:type="dcterms:W3CDTF">2017-09-05T19:51:48Z</dcterms:created>
  <dcterms:modified xsi:type="dcterms:W3CDTF">2023-12-19T19:35:09Z</dcterms:modified>
</cp:coreProperties>
</file>